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256" r:id="rId2"/>
    <p:sldId id="270" r:id="rId3"/>
    <p:sldId id="261" r:id="rId4"/>
    <p:sldId id="301" r:id="rId5"/>
    <p:sldId id="319" r:id="rId6"/>
    <p:sldId id="287" r:id="rId7"/>
    <p:sldId id="325" r:id="rId8"/>
    <p:sldId id="317" r:id="rId9"/>
    <p:sldId id="296" r:id="rId10"/>
    <p:sldId id="291" r:id="rId11"/>
    <p:sldId id="318" r:id="rId12"/>
    <p:sldId id="326" r:id="rId13"/>
    <p:sldId id="267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orient="horz" pos="2228">
          <p15:clr>
            <a:srgbClr val="A4A3A4"/>
          </p15:clr>
        </p15:guide>
        <p15:guide id="3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F87"/>
    <a:srgbClr val="04617B"/>
    <a:srgbClr val="5A5D66"/>
    <a:srgbClr val="53B0F5"/>
    <a:srgbClr val="597485"/>
    <a:srgbClr val="49ACD6"/>
    <a:srgbClr val="577E80"/>
    <a:srgbClr val="4CA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738" y="108"/>
      </p:cViewPr>
      <p:guideLst>
        <p:guide orient="horz" pos="300"/>
        <p:guide orient="horz" pos="2228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7939798386048"/>
          <c:y val="4.4090385103847149E-2"/>
          <c:w val="0.43347320126976008"/>
          <c:h val="0.547470991005799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"/>
            </a:sp3d>
          </c:spPr>
          <c:dPt>
            <c:idx val="0"/>
            <c:bubble3D val="0"/>
            <c:spPr>
              <a:solidFill>
                <a:schemeClr val="accent1"/>
              </a:solidFill>
              <a:ln w="1407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1750"/>
              </a:sp3d>
            </c:spPr>
            <c:extLst>
              <c:ext xmlns:c16="http://schemas.microsoft.com/office/drawing/2014/chart" uri="{C3380CC4-5D6E-409C-BE32-E72D297353CC}">
                <c16:uniqueId val="{00000000-3570-4E3D-A250-EECF4A0C59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407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1750"/>
              </a:sp3d>
            </c:spPr>
            <c:extLst>
              <c:ext xmlns:c16="http://schemas.microsoft.com/office/drawing/2014/chart" uri="{C3380CC4-5D6E-409C-BE32-E72D297353CC}">
                <c16:uniqueId val="{00000001-3570-4E3D-A250-EECF4A0C59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407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1750"/>
              </a:sp3d>
            </c:spPr>
            <c:extLst>
              <c:ext xmlns:c16="http://schemas.microsoft.com/office/drawing/2014/chart" uri="{C3380CC4-5D6E-409C-BE32-E72D297353CC}">
                <c16:uniqueId val="{00000002-3570-4E3D-A250-EECF4A0C59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407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1750"/>
              </a:sp3d>
            </c:spPr>
            <c:extLst>
              <c:ext xmlns:c16="http://schemas.microsoft.com/office/drawing/2014/chart" uri="{C3380CC4-5D6E-409C-BE32-E72D297353CC}">
                <c16:uniqueId val="{00000003-3570-4E3D-A250-EECF4A0C59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4071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1750"/>
              </a:sp3d>
            </c:spPr>
            <c:extLst>
              <c:ext xmlns:c16="http://schemas.microsoft.com/office/drawing/2014/chart" uri="{C3380CC4-5D6E-409C-BE32-E72D297353CC}">
                <c16:uniqueId val="{00000004-3570-4E3D-A250-EECF4A0C598B}"/>
              </c:ext>
            </c:extLst>
          </c:dPt>
          <c:cat>
            <c:strRef>
              <c:f>Лист1!$A$2:$A$3</c:f>
              <c:strCache>
                <c:ptCount val="2"/>
                <c:pt idx="0">
                  <c:v>обработка древесины - 106,5 млн. рублей</c:v>
                </c:pt>
                <c:pt idx="1">
                  <c:v>производство пищевых продуктов - 479,2 млн. рублей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 formatCode="0%">
                  <c:v>0.182</c:v>
                </c:pt>
                <c:pt idx="1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70-4E3D-A250-EECF4A0C5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"/>
        <c:holeSize val="53"/>
      </c:doughnutChart>
      <c:spPr>
        <a:noFill/>
        <a:ln w="22863">
          <a:noFill/>
        </a:ln>
      </c:spPr>
    </c:plotArea>
    <c:legend>
      <c:legendPos val="b"/>
      <c:layout>
        <c:manualLayout>
          <c:xMode val="edge"/>
          <c:yMode val="edge"/>
          <c:x val="7.9153649444351687E-2"/>
          <c:y val="0.76139509375190906"/>
          <c:w val="0.83958057858520729"/>
          <c:h val="0.10318510073259445"/>
        </c:manualLayout>
      </c:layout>
      <c:overlay val="0"/>
      <c:spPr>
        <a:noFill/>
        <a:ln w="18762">
          <a:noFill/>
        </a:ln>
      </c:spPr>
      <c:txPr>
        <a:bodyPr/>
        <a:lstStyle/>
        <a:p>
          <a:pPr>
            <a:lnSpc>
              <a:spcPts val="1200"/>
            </a:lnSpc>
            <a:defRPr sz="100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89" b="1" i="0" u="none" strike="noStrike" baseline="0">
          <a:solidFill>
            <a:srgbClr val="126F87"/>
          </a:solidFill>
          <a:latin typeface="Ubuntu" panose="020B0504030602030204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3441152451195"/>
          <c:y val="4.9666082460003973E-4"/>
          <c:w val="0.76959696000612954"/>
          <c:h val="0.63450807881538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округа</c:v>
                </c:pt>
              </c:strCache>
            </c:strRef>
          </c:tx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5E-4070-BA9A-310892D69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26F87"/>
                    </a:solidFill>
                    <a:latin typeface="Ubuntu" panose="020B05040306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сельское хозяйство -1116,7 млн.рублей</c:v>
                </c:pt>
                <c:pt idx="1">
                  <c:v>обрабатывающие производства - 585,7 млн. рублей</c:v>
                </c:pt>
                <c:pt idx="2">
                  <c:v>торговля оптовая и розничная - 790 млн. рублей</c:v>
                </c:pt>
                <c:pt idx="3">
                  <c:v>обеспечение электроэнергией, газом и паром - 22,5 млн. рублей</c:v>
                </c:pt>
                <c:pt idx="4">
                  <c:v>транспортировка и хранение -69,4 млн.рублей</c:v>
                </c:pt>
                <c:pt idx="5">
                  <c:v>водоснабжение и водоотведение - 9,9 млн. рублей</c:v>
                </c:pt>
                <c:pt idx="6">
                  <c:v>деятельность в области социальных услуг-  79,8 млн. рублей</c:v>
                </c:pt>
                <c:pt idx="7">
                  <c:v>прочие - 38,6 млн. рублей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 formatCode="0.00%">
                  <c:v>0.41199999999999998</c:v>
                </c:pt>
                <c:pt idx="1">
                  <c:v>0.216</c:v>
                </c:pt>
                <c:pt idx="2">
                  <c:v>0.29099999999999998</c:v>
                </c:pt>
                <c:pt idx="3">
                  <c:v>8.0000000000000002E-3</c:v>
                </c:pt>
                <c:pt idx="4">
                  <c:v>2.5999999999999999E-2</c:v>
                </c:pt>
                <c:pt idx="5">
                  <c:v>4.0000000000000001E-3</c:v>
                </c:pt>
                <c:pt idx="6">
                  <c:v>2.9000000000000001E-2</c:v>
                </c:pt>
                <c:pt idx="7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D7-447A-B65D-6F33541A8C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9"/>
      </c:pieChart>
      <c:spPr>
        <a:noFill/>
        <a:ln w="22863">
          <a:noFill/>
        </a:ln>
      </c:spPr>
    </c:plotArea>
    <c:legend>
      <c:legendPos val="b"/>
      <c:layout>
        <c:manualLayout>
          <c:xMode val="edge"/>
          <c:yMode val="edge"/>
          <c:x val="0"/>
          <c:y val="0.69369164727169752"/>
          <c:w val="1"/>
          <c:h val="0.30463837873936023"/>
        </c:manualLayout>
      </c:layout>
      <c:overlay val="0"/>
      <c:txPr>
        <a:bodyPr/>
        <a:lstStyle/>
        <a:p>
          <a:pPr>
            <a:lnSpc>
              <a:spcPts val="1200"/>
            </a:lnSpc>
            <a:defRPr lang="ru-RU" sz="1000" b="1" i="0" u="none" strike="noStrike" kern="1200" baseline="0">
              <a:solidFill>
                <a:srgbClr val="126F87"/>
              </a:solidFill>
              <a:latin typeface="Ubuntu" panose="020B0504030602030204" pitchFamily="34" charset="0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80" b="0" i="0" u="none" strike="noStrike" baseline="0">
          <a:solidFill>
            <a:srgbClr val="000000"/>
          </a:solidFill>
          <a:latin typeface="Ubuntu" panose="020B0504030602030204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Субъектов малого и среднего предпринимательства, единиц</a:t>
            </a:r>
          </a:p>
        </c:rich>
      </c:tx>
      <c:layout>
        <c:manualLayout>
          <c:xMode val="edge"/>
          <c:yMode val="edge"/>
          <c:x val="0.14117809431124478"/>
          <c:y val="6.3779527559055138E-4"/>
        </c:manualLayout>
      </c:layout>
      <c:overlay val="0"/>
      <c:spPr>
        <a:noFill/>
        <a:ln w="2125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Субъектов малого и среднего предпринимательства, единиц</c:v>
                </c:pt>
              </c:strCache>
            </c:strRef>
          </c:tx>
          <c:dPt>
            <c:idx val="1"/>
            <c:bubble3D val="0"/>
            <c:spPr>
              <a:solidFill>
                <a:schemeClr val="accent2"/>
              </a:solidFill>
              <a:ln w="1590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0-41B5-B048-681FB6A026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590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010-41B5-B048-681FB6A0268C}"/>
              </c:ext>
            </c:extLst>
          </c:dPt>
          <c:dLbls>
            <c:dLbl>
              <c:idx val="0"/>
              <c:layout>
                <c:manualLayout>
                  <c:x val="8.5648456132372361E-2"/>
                  <c:y val="-6.0316158198856322E-2"/>
                </c:manualLayout>
              </c:layout>
              <c:spPr>
                <a:noFill/>
                <a:ln w="21499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126F87"/>
                      </a:solidFill>
                      <a:latin typeface="Ubuntu" panose="020B05040306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10-41B5-B048-681FB6A0268C}"/>
                </c:ext>
              </c:extLst>
            </c:dLbl>
            <c:dLbl>
              <c:idx val="1"/>
              <c:layout>
                <c:manualLayout>
                  <c:x val="-4.2271460526802855E-2"/>
                  <c:y val="1.5902218496452243E-2"/>
                </c:manualLayout>
              </c:layout>
              <c:spPr>
                <a:noFill/>
                <a:ln w="21499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126F87"/>
                      </a:solidFill>
                      <a:latin typeface="Ubuntu" panose="020B05040306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10-41B5-B048-681FB6A0268C}"/>
                </c:ext>
              </c:extLst>
            </c:dLbl>
            <c:dLbl>
              <c:idx val="2"/>
              <c:spPr>
                <a:noFill/>
                <a:ln w="21499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126F87"/>
                      </a:solidFill>
                      <a:latin typeface="Ubuntu" panose="020B05040306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10-41B5-B048-681FB6A026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ИП</c:v>
                </c:pt>
                <c:pt idx="1">
                  <c:v>Малых и средних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10-41B5-B048-681FB6A02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legend>
      <c:legendPos val="b"/>
      <c:layout>
        <c:manualLayout>
          <c:xMode val="edge"/>
          <c:yMode val="edge"/>
          <c:x val="0.26904432451561533"/>
          <c:y val="0.83361388159813365"/>
          <c:w val="0.51627284791648231"/>
          <c:h val="0.13458384368620591"/>
        </c:manualLayout>
      </c:layout>
      <c:overlay val="0"/>
      <c:spPr>
        <a:noFill/>
        <a:ln w="21250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rgbClr val="126F87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3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ln>
                  <a:solidFill>
                    <a:srgbClr val="04617B"/>
                  </a:solidFill>
                </a:ln>
                <a:solidFill>
                  <a:srgbClr val="0070C0"/>
                </a:solidFill>
                <a:effectLst/>
                <a:latin typeface="Ubuntu" panose="020B0504030602030204" pitchFamily="34" charset="0"/>
              </a:rPr>
              <a:t>Распределение постоянного населения по возрастным группам</a:t>
            </a:r>
          </a:p>
        </c:rich>
      </c:tx>
      <c:layout/>
      <c:overlay val="0"/>
      <c:spPr>
        <a:noFill/>
        <a:ln w="2230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227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403F-483C-B357-E30EC83A0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227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3F-483C-B357-E30EC83A0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227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03F-483C-B357-E30EC83A0DA5}"/>
              </c:ext>
            </c:extLst>
          </c:dPt>
          <c:dLbls>
            <c:dLbl>
              <c:idx val="0"/>
              <c:layout>
                <c:manualLayout>
                  <c:x val="-0.161895827192724"/>
                  <c:y val="-1.84885047983405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3F-483C-B357-E30EC83A0DA5}"/>
                </c:ext>
              </c:extLst>
            </c:dLbl>
            <c:dLbl>
              <c:idx val="1"/>
              <c:layout>
                <c:manualLayout>
                  <c:x val="9.2238578466461746E-2"/>
                  <c:y val="-0.214959337922322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3F-483C-B357-E30EC83A0DA5}"/>
                </c:ext>
              </c:extLst>
            </c:dLbl>
            <c:dLbl>
              <c:idx val="2"/>
              <c:layout>
                <c:manualLayout>
                  <c:x val="0.14825718977641164"/>
                  <c:y val="5.66352040999432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3F-483C-B357-E30EC83A0DA5}"/>
                </c:ext>
              </c:extLst>
            </c:dLbl>
            <c:spPr>
              <a:noFill/>
              <a:ln w="2230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4" b="1">
                    <a:solidFill>
                      <a:schemeClr val="bg1"/>
                    </a:solidFill>
                    <a:latin typeface="Ubuntu" panose="020B05040306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Трудоспособного возраста</c:v>
                </c:pt>
                <c:pt idx="1">
                  <c:v>Моложе трудоспособного возраста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4859</c:v>
                </c:pt>
                <c:pt idx="1">
                  <c:v>2140</c:v>
                </c:pt>
                <c:pt idx="2">
                  <c:v>4047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3F-483C-B357-E30EC83A0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537">
          <a:noFill/>
        </a:ln>
      </c:spPr>
    </c:plotArea>
    <c:legend>
      <c:legendPos val="r"/>
      <c:layout>
        <c:manualLayout>
          <c:xMode val="edge"/>
          <c:yMode val="edge"/>
          <c:x val="0.6578009960293425"/>
          <c:y val="0.30682013109017114"/>
          <c:w val="0.32936469479776576"/>
          <c:h val="0.57472770821680086"/>
        </c:manualLayout>
      </c:layout>
      <c:overlay val="0"/>
      <c:spPr>
        <a:noFill/>
        <a:ln w="223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32" b="1" i="0" u="none" strike="noStrike" kern="1200" baseline="0">
              <a:solidFill>
                <a:srgbClr val="126F87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9E86B-EB0D-4193-944C-15D31EEF1FF8}" type="doc">
      <dgm:prSet loTypeId="urn:microsoft.com/office/officeart/2005/8/layout/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F299E6E-A373-48FA-846F-1BFEA459DA27}">
      <dgm:prSet phldrT="[Текст]" custT="1"/>
      <dgm:spPr/>
      <dgm:t>
        <a:bodyPr/>
        <a:lstStyle/>
        <a:p>
          <a:r>
            <a:rPr lang="ru-RU" sz="1800" dirty="0">
              <a:latin typeface="Ubuntu" panose="020B0504030602030204" pitchFamily="34" charset="0"/>
            </a:rPr>
            <a:t>Площадь муниципального округа – 2505,47</a:t>
          </a:r>
          <a:r>
            <a:rPr lang="ru-RU" sz="1800" dirty="0">
              <a:latin typeface="Ubuntu" panose="020B0504030602030204" pitchFamily="34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Ubuntu" panose="020B0504030602030204" pitchFamily="34" charset="0"/>
            </a:rPr>
            <a:t>кв. км</a:t>
          </a:r>
        </a:p>
      </dgm:t>
    </dgm:pt>
    <dgm:pt modelId="{91E491AB-5949-45A3-B8DE-A0E480D16E19}" type="parTrans" cxnId="{CA06C5C5-D3FA-477F-A437-A4CD77976496}">
      <dgm:prSet/>
      <dgm:spPr/>
      <dgm:t>
        <a:bodyPr/>
        <a:lstStyle/>
        <a:p>
          <a:endParaRPr lang="ru-RU" sz="1800"/>
        </a:p>
      </dgm:t>
    </dgm:pt>
    <dgm:pt modelId="{A0D683D9-1FD1-4938-88EB-1D20E35414C1}" type="sibTrans" cxnId="{CA06C5C5-D3FA-477F-A437-A4CD77976496}">
      <dgm:prSet/>
      <dgm:spPr/>
      <dgm:t>
        <a:bodyPr/>
        <a:lstStyle/>
        <a:p>
          <a:endParaRPr lang="ru-RU" sz="1800"/>
        </a:p>
      </dgm:t>
    </dgm:pt>
    <dgm:pt modelId="{45142B48-25CD-4185-A65D-C9B21F289EEE}">
      <dgm:prSet phldrT="[Текст]" custT="1"/>
      <dgm:spPr/>
      <dgm:t>
        <a:bodyPr/>
        <a:lstStyle/>
        <a:p>
          <a:r>
            <a:rPr lang="ru-RU" sz="1800" dirty="0">
              <a:latin typeface="Ubuntu" panose="020B0504030602030204" pitchFamily="34" charset="0"/>
            </a:rPr>
            <a:t>Расположен на востоке Кировской области</a:t>
          </a:r>
        </a:p>
      </dgm:t>
    </dgm:pt>
    <dgm:pt modelId="{EE268263-D06C-42EC-83BA-335D4BCA94B3}" type="parTrans" cxnId="{414C6B2C-7E7A-4CC6-BDE8-67D7DB1DEF40}">
      <dgm:prSet/>
      <dgm:spPr/>
      <dgm:t>
        <a:bodyPr/>
        <a:lstStyle/>
        <a:p>
          <a:endParaRPr lang="ru-RU" sz="1800"/>
        </a:p>
      </dgm:t>
    </dgm:pt>
    <dgm:pt modelId="{97531699-EA4F-4929-96EF-5276F3C9B8DC}" type="sibTrans" cxnId="{414C6B2C-7E7A-4CC6-BDE8-67D7DB1DEF40}">
      <dgm:prSet/>
      <dgm:spPr/>
      <dgm:t>
        <a:bodyPr/>
        <a:lstStyle/>
        <a:p>
          <a:endParaRPr lang="ru-RU" sz="1800"/>
        </a:p>
      </dgm:t>
    </dgm:pt>
    <dgm:pt modelId="{CEEA02FD-AFFA-43DA-8B3F-4F78FAA60FD1}">
      <dgm:prSet phldrT="[Текст]" custT="1"/>
      <dgm:spPr/>
      <dgm:t>
        <a:bodyPr/>
        <a:lstStyle/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>
            <a:latin typeface="Constantia" panose="02030602050306030303" pitchFamily="18" charset="0"/>
            <a:ea typeface="+mn-ea"/>
            <a:cs typeface="+mn-cs"/>
          </a:endParaRP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  <a:ea typeface="+mn-ea"/>
              <a:cs typeface="+mn-cs"/>
            </a:rPr>
            <a:t>В 151 км от областного центра, г. Киров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onstantia" panose="02030602050306030303" pitchFamily="18" charset="0"/>
          </a:endParaRPr>
        </a:p>
      </dgm:t>
    </dgm:pt>
    <dgm:pt modelId="{E560546A-4BC1-4628-8AC2-3E73DE5BCDDA}" type="parTrans" cxnId="{1A7CF410-2BFE-4A66-A9AD-67C1370A40C7}">
      <dgm:prSet/>
      <dgm:spPr/>
      <dgm:t>
        <a:bodyPr/>
        <a:lstStyle/>
        <a:p>
          <a:endParaRPr lang="ru-RU" sz="1800"/>
        </a:p>
      </dgm:t>
    </dgm:pt>
    <dgm:pt modelId="{19334AF7-9674-42D2-A27A-A6B70EC775DF}" type="sibTrans" cxnId="{1A7CF410-2BFE-4A66-A9AD-67C1370A40C7}">
      <dgm:prSet/>
      <dgm:spPr/>
      <dgm:t>
        <a:bodyPr/>
        <a:lstStyle/>
        <a:p>
          <a:endParaRPr lang="ru-RU" sz="1800"/>
        </a:p>
      </dgm:t>
    </dgm:pt>
    <dgm:pt modelId="{CAD41E72-FE7F-421B-9078-8B28B733410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Ubuntu" panose="020B0504030602030204" pitchFamily="34" charset="0"/>
            </a:rPr>
            <a:t>Численность населения – </a:t>
          </a:r>
          <a:r>
            <a:rPr lang="en-US" sz="1800" dirty="0" smtClean="0">
              <a:latin typeface="Ubuntu" panose="020B0504030602030204" pitchFamily="34" charset="0"/>
            </a:rPr>
            <a:t>7380</a:t>
          </a:r>
          <a:r>
            <a:rPr lang="ru-RU" sz="1800" dirty="0" smtClean="0">
              <a:solidFill>
                <a:schemeClr val="bg1"/>
              </a:solidFill>
              <a:latin typeface="Ubuntu" panose="020B0504030602030204" pitchFamily="34" charset="0"/>
            </a:rPr>
            <a:t> </a:t>
          </a:r>
          <a:r>
            <a:rPr lang="ru-RU" sz="1800" dirty="0" smtClean="0">
              <a:latin typeface="Ubuntu" panose="020B0504030602030204" pitchFamily="34" charset="0"/>
            </a:rPr>
            <a:t>человек</a:t>
          </a:r>
          <a:endParaRPr lang="ru-RU" sz="1800" dirty="0">
            <a:latin typeface="Ubuntu" panose="020B0504030602030204" pitchFamily="34" charset="0"/>
          </a:endParaRPr>
        </a:p>
      </dgm:t>
    </dgm:pt>
    <dgm:pt modelId="{B40B2F74-4E28-4725-A50C-63560055A432}" type="parTrans" cxnId="{76A8CE48-2C32-4693-AC46-BFE59F4E551C}">
      <dgm:prSet/>
      <dgm:spPr/>
      <dgm:t>
        <a:bodyPr/>
        <a:lstStyle/>
        <a:p>
          <a:endParaRPr lang="ru-RU" sz="1800"/>
        </a:p>
      </dgm:t>
    </dgm:pt>
    <dgm:pt modelId="{E6E12B40-FC05-452F-A387-1E76DED874A5}" type="sibTrans" cxnId="{76A8CE48-2C32-4693-AC46-BFE59F4E551C}">
      <dgm:prSet/>
      <dgm:spPr/>
      <dgm:t>
        <a:bodyPr/>
        <a:lstStyle/>
        <a:p>
          <a:endParaRPr lang="ru-RU" sz="1800"/>
        </a:p>
      </dgm:t>
    </dgm:pt>
    <dgm:pt modelId="{FCCF4E3B-5529-4ABD-8BB0-8E1E0ABB1EF8}" type="pres">
      <dgm:prSet presAssocID="{39B9E86B-EB0D-4193-944C-15D31EEF1F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ABBD5-1F28-4552-84EB-CF27CD85F27B}" type="pres">
      <dgm:prSet presAssocID="{EF299E6E-A373-48FA-846F-1BFEA459DA27}" presName="parentLin" presStyleCnt="0"/>
      <dgm:spPr/>
    </dgm:pt>
    <dgm:pt modelId="{2C022169-22B2-4BBF-89D9-CD50A4ECB27C}" type="pres">
      <dgm:prSet presAssocID="{EF299E6E-A373-48FA-846F-1BFEA459DA2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FC0CC2-A407-49E3-9FF7-718A17486171}" type="pres">
      <dgm:prSet presAssocID="{EF299E6E-A373-48FA-846F-1BFEA459DA27}" presName="parentText" presStyleLbl="node1" presStyleIdx="0" presStyleCnt="4" custScaleX="136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AEFF1-20BF-4B29-B0F6-88110B165630}" type="pres">
      <dgm:prSet presAssocID="{EF299E6E-A373-48FA-846F-1BFEA459DA27}" presName="negativeSpace" presStyleCnt="0"/>
      <dgm:spPr/>
    </dgm:pt>
    <dgm:pt modelId="{B7E27818-9B38-46F2-9980-1D56FB2E240E}" type="pres">
      <dgm:prSet presAssocID="{EF299E6E-A373-48FA-846F-1BFEA459DA27}" presName="childText" presStyleLbl="conFgAcc1" presStyleIdx="0" presStyleCnt="4">
        <dgm:presLayoutVars>
          <dgm:bulletEnabled val="1"/>
        </dgm:presLayoutVars>
      </dgm:prSet>
      <dgm:spPr/>
    </dgm:pt>
    <dgm:pt modelId="{1C2BFCA5-EE16-4057-A2C1-4E612FFBD4BC}" type="pres">
      <dgm:prSet presAssocID="{A0D683D9-1FD1-4938-88EB-1D20E35414C1}" presName="spaceBetweenRectangles" presStyleCnt="0"/>
      <dgm:spPr/>
    </dgm:pt>
    <dgm:pt modelId="{FD70E39C-4287-4F35-91E8-7FA0B685E76A}" type="pres">
      <dgm:prSet presAssocID="{CAD41E72-FE7F-421B-9078-8B28B7334109}" presName="parentLin" presStyleCnt="0"/>
      <dgm:spPr/>
    </dgm:pt>
    <dgm:pt modelId="{D253D36F-C4AD-4729-82EF-C01DCC903C50}" type="pres">
      <dgm:prSet presAssocID="{CAD41E72-FE7F-421B-9078-8B28B733410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123EE84-B146-4838-A73C-17829EA96951}" type="pres">
      <dgm:prSet presAssocID="{CAD41E72-FE7F-421B-9078-8B28B7334109}" presName="parentText" presStyleLbl="node1" presStyleIdx="1" presStyleCnt="4" custScaleX="131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AEDB6-2AD4-4D4D-A37E-3172E0D7F54B}" type="pres">
      <dgm:prSet presAssocID="{CAD41E72-FE7F-421B-9078-8B28B7334109}" presName="negativeSpace" presStyleCnt="0"/>
      <dgm:spPr/>
    </dgm:pt>
    <dgm:pt modelId="{9F2797E9-4D08-4F6A-AA95-8410C13F2B99}" type="pres">
      <dgm:prSet presAssocID="{CAD41E72-FE7F-421B-9078-8B28B7334109}" presName="childText" presStyleLbl="conFgAcc1" presStyleIdx="1" presStyleCnt="4">
        <dgm:presLayoutVars>
          <dgm:bulletEnabled val="1"/>
        </dgm:presLayoutVars>
      </dgm:prSet>
      <dgm:spPr/>
    </dgm:pt>
    <dgm:pt modelId="{AA627622-DFBD-410F-93D2-DF0119F3022F}" type="pres">
      <dgm:prSet presAssocID="{E6E12B40-FC05-452F-A387-1E76DED874A5}" presName="spaceBetweenRectangles" presStyleCnt="0"/>
      <dgm:spPr/>
    </dgm:pt>
    <dgm:pt modelId="{63CA375B-4E21-4C6F-8BE2-F7F6B3EC974D}" type="pres">
      <dgm:prSet presAssocID="{45142B48-25CD-4185-A65D-C9B21F289EEE}" presName="parentLin" presStyleCnt="0"/>
      <dgm:spPr/>
    </dgm:pt>
    <dgm:pt modelId="{49A37869-E7E0-4E79-A16B-578F70818466}" type="pres">
      <dgm:prSet presAssocID="{45142B48-25CD-4185-A65D-C9B21F289EE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3E0B144-BF3E-4754-9AFC-929250F0F24F}" type="pres">
      <dgm:prSet presAssocID="{45142B48-25CD-4185-A65D-C9B21F289EEE}" presName="parentText" presStyleLbl="node1" presStyleIdx="2" presStyleCnt="4" custScaleX="131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2AF6D-6039-4225-BEDD-971684C9C729}" type="pres">
      <dgm:prSet presAssocID="{45142B48-25CD-4185-A65D-C9B21F289EEE}" presName="negativeSpace" presStyleCnt="0"/>
      <dgm:spPr/>
    </dgm:pt>
    <dgm:pt modelId="{20D3361F-964A-4EFF-9870-73E251C1747D}" type="pres">
      <dgm:prSet presAssocID="{45142B48-25CD-4185-A65D-C9B21F289EEE}" presName="childText" presStyleLbl="conFgAcc1" presStyleIdx="2" presStyleCnt="4">
        <dgm:presLayoutVars>
          <dgm:bulletEnabled val="1"/>
        </dgm:presLayoutVars>
      </dgm:prSet>
      <dgm:spPr/>
    </dgm:pt>
    <dgm:pt modelId="{34DECE00-5377-4F54-B96B-E336B3FDE7D3}" type="pres">
      <dgm:prSet presAssocID="{97531699-EA4F-4929-96EF-5276F3C9B8DC}" presName="spaceBetweenRectangles" presStyleCnt="0"/>
      <dgm:spPr/>
    </dgm:pt>
    <dgm:pt modelId="{0B1505C8-2A02-4940-9855-483061A797CF}" type="pres">
      <dgm:prSet presAssocID="{CEEA02FD-AFFA-43DA-8B3F-4F78FAA60FD1}" presName="parentLin" presStyleCnt="0"/>
      <dgm:spPr/>
    </dgm:pt>
    <dgm:pt modelId="{1441B676-9E12-47C6-BA0C-56A7AB4AAA02}" type="pres">
      <dgm:prSet presAssocID="{CEEA02FD-AFFA-43DA-8B3F-4F78FAA60FD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CE7DC79-D332-4CF3-8FD9-668AD078AAF7}" type="pres">
      <dgm:prSet presAssocID="{CEEA02FD-AFFA-43DA-8B3F-4F78FAA60FD1}" presName="parentText" presStyleLbl="node1" presStyleIdx="3" presStyleCnt="4" custScaleX="131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EC913-2321-4538-ADE8-B723ECACA96C}" type="pres">
      <dgm:prSet presAssocID="{CEEA02FD-AFFA-43DA-8B3F-4F78FAA60FD1}" presName="negativeSpace" presStyleCnt="0"/>
      <dgm:spPr/>
    </dgm:pt>
    <dgm:pt modelId="{E1E1B7B7-8509-46C9-8803-E506DECB756F}" type="pres">
      <dgm:prSet presAssocID="{CEEA02FD-AFFA-43DA-8B3F-4F78FAA60F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4C6B2C-7E7A-4CC6-BDE8-67D7DB1DEF40}" srcId="{39B9E86B-EB0D-4193-944C-15D31EEF1FF8}" destId="{45142B48-25CD-4185-A65D-C9B21F289EEE}" srcOrd="2" destOrd="0" parTransId="{EE268263-D06C-42EC-83BA-335D4BCA94B3}" sibTransId="{97531699-EA4F-4929-96EF-5276F3C9B8DC}"/>
    <dgm:cxn modelId="{8A8878A3-A09C-40F5-AAAB-111ABD14D7E3}" type="presOf" srcId="{45142B48-25CD-4185-A65D-C9B21F289EEE}" destId="{B3E0B144-BF3E-4754-9AFC-929250F0F24F}" srcOrd="1" destOrd="0" presId="urn:microsoft.com/office/officeart/2005/8/layout/list1"/>
    <dgm:cxn modelId="{3D0598DE-F005-4CBE-A44D-78BA3BAC190C}" type="presOf" srcId="{EF299E6E-A373-48FA-846F-1BFEA459DA27}" destId="{2C022169-22B2-4BBF-89D9-CD50A4ECB27C}" srcOrd="0" destOrd="0" presId="urn:microsoft.com/office/officeart/2005/8/layout/list1"/>
    <dgm:cxn modelId="{DFFCCAF4-D7DC-439E-B144-9FEC46CBD0AE}" type="presOf" srcId="{39B9E86B-EB0D-4193-944C-15D31EEF1FF8}" destId="{FCCF4E3B-5529-4ABD-8BB0-8E1E0ABB1EF8}" srcOrd="0" destOrd="0" presId="urn:microsoft.com/office/officeart/2005/8/layout/list1"/>
    <dgm:cxn modelId="{1C73941C-CCB8-4E35-B7C9-D77C12FAD7D1}" type="presOf" srcId="{CEEA02FD-AFFA-43DA-8B3F-4F78FAA60FD1}" destId="{1441B676-9E12-47C6-BA0C-56A7AB4AAA02}" srcOrd="0" destOrd="0" presId="urn:microsoft.com/office/officeart/2005/8/layout/list1"/>
    <dgm:cxn modelId="{CA06C5C5-D3FA-477F-A437-A4CD77976496}" srcId="{39B9E86B-EB0D-4193-944C-15D31EEF1FF8}" destId="{EF299E6E-A373-48FA-846F-1BFEA459DA27}" srcOrd="0" destOrd="0" parTransId="{91E491AB-5949-45A3-B8DE-A0E480D16E19}" sibTransId="{A0D683D9-1FD1-4938-88EB-1D20E35414C1}"/>
    <dgm:cxn modelId="{973DA445-0001-4B76-B185-0FCF516BA81D}" type="presOf" srcId="{CAD41E72-FE7F-421B-9078-8B28B7334109}" destId="{D123EE84-B146-4838-A73C-17829EA96951}" srcOrd="1" destOrd="0" presId="urn:microsoft.com/office/officeart/2005/8/layout/list1"/>
    <dgm:cxn modelId="{1A7CF410-2BFE-4A66-A9AD-67C1370A40C7}" srcId="{39B9E86B-EB0D-4193-944C-15D31EEF1FF8}" destId="{CEEA02FD-AFFA-43DA-8B3F-4F78FAA60FD1}" srcOrd="3" destOrd="0" parTransId="{E560546A-4BC1-4628-8AC2-3E73DE5BCDDA}" sibTransId="{19334AF7-9674-42D2-A27A-A6B70EC775DF}"/>
    <dgm:cxn modelId="{3AC9B056-BFB5-4D0B-8A9D-4C8ED7A36CAB}" type="presOf" srcId="{EF299E6E-A373-48FA-846F-1BFEA459DA27}" destId="{B9FC0CC2-A407-49E3-9FF7-718A17486171}" srcOrd="1" destOrd="0" presId="urn:microsoft.com/office/officeart/2005/8/layout/list1"/>
    <dgm:cxn modelId="{76A8CE48-2C32-4693-AC46-BFE59F4E551C}" srcId="{39B9E86B-EB0D-4193-944C-15D31EEF1FF8}" destId="{CAD41E72-FE7F-421B-9078-8B28B7334109}" srcOrd="1" destOrd="0" parTransId="{B40B2F74-4E28-4725-A50C-63560055A432}" sibTransId="{E6E12B40-FC05-452F-A387-1E76DED874A5}"/>
    <dgm:cxn modelId="{26D2C91C-D4FC-4461-873C-601615D99637}" type="presOf" srcId="{45142B48-25CD-4185-A65D-C9B21F289EEE}" destId="{49A37869-E7E0-4E79-A16B-578F70818466}" srcOrd="0" destOrd="0" presId="urn:microsoft.com/office/officeart/2005/8/layout/list1"/>
    <dgm:cxn modelId="{973D1B6A-93CD-474D-88F7-07B35C585641}" type="presOf" srcId="{CEEA02FD-AFFA-43DA-8B3F-4F78FAA60FD1}" destId="{ACE7DC79-D332-4CF3-8FD9-668AD078AAF7}" srcOrd="1" destOrd="0" presId="urn:microsoft.com/office/officeart/2005/8/layout/list1"/>
    <dgm:cxn modelId="{F946D2EC-E6FE-4A53-9E24-24EBF5554D51}" type="presOf" srcId="{CAD41E72-FE7F-421B-9078-8B28B7334109}" destId="{D253D36F-C4AD-4729-82EF-C01DCC903C50}" srcOrd="0" destOrd="0" presId="urn:microsoft.com/office/officeart/2005/8/layout/list1"/>
    <dgm:cxn modelId="{E3BAEC4C-D110-48F7-99D6-200078CFD769}" type="presParOf" srcId="{FCCF4E3B-5529-4ABD-8BB0-8E1E0ABB1EF8}" destId="{F4AABBD5-1F28-4552-84EB-CF27CD85F27B}" srcOrd="0" destOrd="0" presId="urn:microsoft.com/office/officeart/2005/8/layout/list1"/>
    <dgm:cxn modelId="{D027D1C6-B784-42DD-81C0-B862D319FF2C}" type="presParOf" srcId="{F4AABBD5-1F28-4552-84EB-CF27CD85F27B}" destId="{2C022169-22B2-4BBF-89D9-CD50A4ECB27C}" srcOrd="0" destOrd="0" presId="urn:microsoft.com/office/officeart/2005/8/layout/list1"/>
    <dgm:cxn modelId="{826EA9FD-1A50-42E6-99C6-575C8A5CBA37}" type="presParOf" srcId="{F4AABBD5-1F28-4552-84EB-CF27CD85F27B}" destId="{B9FC0CC2-A407-49E3-9FF7-718A17486171}" srcOrd="1" destOrd="0" presId="urn:microsoft.com/office/officeart/2005/8/layout/list1"/>
    <dgm:cxn modelId="{11BDA211-5163-4A12-8324-6FD51251E380}" type="presParOf" srcId="{FCCF4E3B-5529-4ABD-8BB0-8E1E0ABB1EF8}" destId="{26CAEFF1-20BF-4B29-B0F6-88110B165630}" srcOrd="1" destOrd="0" presId="urn:microsoft.com/office/officeart/2005/8/layout/list1"/>
    <dgm:cxn modelId="{8DA2CF8B-CF1D-45F1-A714-84C8B3EDF2E3}" type="presParOf" srcId="{FCCF4E3B-5529-4ABD-8BB0-8E1E0ABB1EF8}" destId="{B7E27818-9B38-46F2-9980-1D56FB2E240E}" srcOrd="2" destOrd="0" presId="urn:microsoft.com/office/officeart/2005/8/layout/list1"/>
    <dgm:cxn modelId="{A8254496-9A68-44F3-92EC-FE308C1015A0}" type="presParOf" srcId="{FCCF4E3B-5529-4ABD-8BB0-8E1E0ABB1EF8}" destId="{1C2BFCA5-EE16-4057-A2C1-4E612FFBD4BC}" srcOrd="3" destOrd="0" presId="urn:microsoft.com/office/officeart/2005/8/layout/list1"/>
    <dgm:cxn modelId="{15D5FF5B-5376-45EA-B320-53FF762FBD15}" type="presParOf" srcId="{FCCF4E3B-5529-4ABD-8BB0-8E1E0ABB1EF8}" destId="{FD70E39C-4287-4F35-91E8-7FA0B685E76A}" srcOrd="4" destOrd="0" presId="urn:microsoft.com/office/officeart/2005/8/layout/list1"/>
    <dgm:cxn modelId="{F9461F1A-0D35-4475-963A-8FF196D1EB96}" type="presParOf" srcId="{FD70E39C-4287-4F35-91E8-7FA0B685E76A}" destId="{D253D36F-C4AD-4729-82EF-C01DCC903C50}" srcOrd="0" destOrd="0" presId="urn:microsoft.com/office/officeart/2005/8/layout/list1"/>
    <dgm:cxn modelId="{3782349C-E2D8-4B14-B0CB-C3C8C7A5B5E4}" type="presParOf" srcId="{FD70E39C-4287-4F35-91E8-7FA0B685E76A}" destId="{D123EE84-B146-4838-A73C-17829EA96951}" srcOrd="1" destOrd="0" presId="urn:microsoft.com/office/officeart/2005/8/layout/list1"/>
    <dgm:cxn modelId="{3EA4C8FB-F111-4BEC-BE2E-B807392F6FBD}" type="presParOf" srcId="{FCCF4E3B-5529-4ABD-8BB0-8E1E0ABB1EF8}" destId="{FA8AEDB6-2AD4-4D4D-A37E-3172E0D7F54B}" srcOrd="5" destOrd="0" presId="urn:microsoft.com/office/officeart/2005/8/layout/list1"/>
    <dgm:cxn modelId="{D12FC29B-4368-4FAA-B47F-5C033793CFC5}" type="presParOf" srcId="{FCCF4E3B-5529-4ABD-8BB0-8E1E0ABB1EF8}" destId="{9F2797E9-4D08-4F6A-AA95-8410C13F2B99}" srcOrd="6" destOrd="0" presId="urn:microsoft.com/office/officeart/2005/8/layout/list1"/>
    <dgm:cxn modelId="{46D05114-5C70-41F8-BC77-D54406D3CDB3}" type="presParOf" srcId="{FCCF4E3B-5529-4ABD-8BB0-8E1E0ABB1EF8}" destId="{AA627622-DFBD-410F-93D2-DF0119F3022F}" srcOrd="7" destOrd="0" presId="urn:microsoft.com/office/officeart/2005/8/layout/list1"/>
    <dgm:cxn modelId="{A79F4604-3C3B-43DE-AC1F-96B47A598EE5}" type="presParOf" srcId="{FCCF4E3B-5529-4ABD-8BB0-8E1E0ABB1EF8}" destId="{63CA375B-4E21-4C6F-8BE2-F7F6B3EC974D}" srcOrd="8" destOrd="0" presId="urn:microsoft.com/office/officeart/2005/8/layout/list1"/>
    <dgm:cxn modelId="{92CFAF11-76C4-4940-802D-100F5A273D68}" type="presParOf" srcId="{63CA375B-4E21-4C6F-8BE2-F7F6B3EC974D}" destId="{49A37869-E7E0-4E79-A16B-578F70818466}" srcOrd="0" destOrd="0" presId="urn:microsoft.com/office/officeart/2005/8/layout/list1"/>
    <dgm:cxn modelId="{C45C2E61-DD7C-4B5F-8775-72F36BF2F578}" type="presParOf" srcId="{63CA375B-4E21-4C6F-8BE2-F7F6B3EC974D}" destId="{B3E0B144-BF3E-4754-9AFC-929250F0F24F}" srcOrd="1" destOrd="0" presId="urn:microsoft.com/office/officeart/2005/8/layout/list1"/>
    <dgm:cxn modelId="{06C9A778-F2DC-4E3A-8D87-77365FEE890A}" type="presParOf" srcId="{FCCF4E3B-5529-4ABD-8BB0-8E1E0ABB1EF8}" destId="{0E22AF6D-6039-4225-BEDD-971684C9C729}" srcOrd="9" destOrd="0" presId="urn:microsoft.com/office/officeart/2005/8/layout/list1"/>
    <dgm:cxn modelId="{1A1E62CC-75E4-4BC3-A1B5-A12D72E89C75}" type="presParOf" srcId="{FCCF4E3B-5529-4ABD-8BB0-8E1E0ABB1EF8}" destId="{20D3361F-964A-4EFF-9870-73E251C1747D}" srcOrd="10" destOrd="0" presId="urn:microsoft.com/office/officeart/2005/8/layout/list1"/>
    <dgm:cxn modelId="{94ACD699-6606-42E7-93EB-AB84630445A5}" type="presParOf" srcId="{FCCF4E3B-5529-4ABD-8BB0-8E1E0ABB1EF8}" destId="{34DECE00-5377-4F54-B96B-E336B3FDE7D3}" srcOrd="11" destOrd="0" presId="urn:microsoft.com/office/officeart/2005/8/layout/list1"/>
    <dgm:cxn modelId="{92123744-30F3-494F-8D03-3556D1EEDAD2}" type="presParOf" srcId="{FCCF4E3B-5529-4ABD-8BB0-8E1E0ABB1EF8}" destId="{0B1505C8-2A02-4940-9855-483061A797CF}" srcOrd="12" destOrd="0" presId="urn:microsoft.com/office/officeart/2005/8/layout/list1"/>
    <dgm:cxn modelId="{F3829C79-2C24-4357-8EAC-D964D8ECADE4}" type="presParOf" srcId="{0B1505C8-2A02-4940-9855-483061A797CF}" destId="{1441B676-9E12-47C6-BA0C-56A7AB4AAA02}" srcOrd="0" destOrd="0" presId="urn:microsoft.com/office/officeart/2005/8/layout/list1"/>
    <dgm:cxn modelId="{8B1914BD-99EC-4E6C-ABE7-112602787FAA}" type="presParOf" srcId="{0B1505C8-2A02-4940-9855-483061A797CF}" destId="{ACE7DC79-D332-4CF3-8FD9-668AD078AAF7}" srcOrd="1" destOrd="0" presId="urn:microsoft.com/office/officeart/2005/8/layout/list1"/>
    <dgm:cxn modelId="{8E8B962D-CE9A-407A-8EBB-D5A01275D642}" type="presParOf" srcId="{FCCF4E3B-5529-4ABD-8BB0-8E1E0ABB1EF8}" destId="{4C6EC913-2321-4538-ADE8-B723ECACA96C}" srcOrd="13" destOrd="0" presId="urn:microsoft.com/office/officeart/2005/8/layout/list1"/>
    <dgm:cxn modelId="{5C7CD082-6957-4115-B1B0-B8A9EF4C0E0A}" type="presParOf" srcId="{FCCF4E3B-5529-4ABD-8BB0-8E1E0ABB1EF8}" destId="{E1E1B7B7-8509-46C9-8803-E506DECB75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ACA47-9AF4-416C-92D6-11124137449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D0F789F-9687-4DF3-B3CC-690B39AF966F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28987,07 рублей</a:t>
          </a:r>
        </a:p>
      </dgm:t>
    </dgm:pt>
    <dgm:pt modelId="{DD0DB5AA-FF09-421C-8978-485A2E9241F8}" type="parTrans" cxnId="{EFF3A27D-4058-435E-81B4-13B2841064D2}">
      <dgm:prSet/>
      <dgm:spPr/>
      <dgm:t>
        <a:bodyPr/>
        <a:lstStyle/>
        <a:p>
          <a:endParaRPr lang="ru-RU"/>
        </a:p>
      </dgm:t>
    </dgm:pt>
    <dgm:pt modelId="{4EB28065-7677-4E95-A82F-8CACBAE84480}" type="sibTrans" cxnId="{EFF3A27D-4058-435E-81B4-13B2841064D2}">
      <dgm:prSet/>
      <dgm:spPr/>
      <dgm:t>
        <a:bodyPr/>
        <a:lstStyle/>
        <a:p>
          <a:endParaRPr lang="ru-RU"/>
        </a:p>
      </dgm:t>
    </dgm:pt>
    <dgm:pt modelId="{2A47A32C-E23E-4ED0-8732-601718450A87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среднемесячная номинальная начисленная заработная плата за 2022 год (оценка)</a:t>
          </a:r>
        </a:p>
      </dgm:t>
    </dgm:pt>
    <dgm:pt modelId="{5890C899-2961-4021-8456-D5F7E1E63110}" type="parTrans" cxnId="{B33214D2-9C0B-43CA-8111-4B90E59A1149}">
      <dgm:prSet/>
      <dgm:spPr/>
      <dgm:t>
        <a:bodyPr/>
        <a:lstStyle/>
        <a:p>
          <a:endParaRPr lang="ru-RU"/>
        </a:p>
      </dgm:t>
    </dgm:pt>
    <dgm:pt modelId="{86CC210C-07C0-4EB1-9AE8-ACC8BEF1275E}" type="sibTrans" cxnId="{B33214D2-9C0B-43CA-8111-4B90E59A1149}">
      <dgm:prSet/>
      <dgm:spPr/>
      <dgm:t>
        <a:bodyPr/>
        <a:lstStyle/>
        <a:p>
          <a:endParaRPr lang="ru-RU"/>
        </a:p>
      </dgm:t>
    </dgm:pt>
    <dgm:pt modelId="{F94674A0-4AA3-4B9A-B2B5-CA61F12CA492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2,14%</a:t>
          </a:r>
        </a:p>
      </dgm:t>
    </dgm:pt>
    <dgm:pt modelId="{80D57080-4009-4ECE-AFB9-AC20E1787621}" type="parTrans" cxnId="{29BDAD30-B715-429E-B390-7E31EDD8C63E}">
      <dgm:prSet/>
      <dgm:spPr/>
      <dgm:t>
        <a:bodyPr/>
        <a:lstStyle/>
        <a:p>
          <a:endParaRPr lang="ru-RU"/>
        </a:p>
      </dgm:t>
    </dgm:pt>
    <dgm:pt modelId="{29D14AF4-94E5-4169-8DAD-E2113CD3C825}" type="sibTrans" cxnId="{29BDAD30-B715-429E-B390-7E31EDD8C63E}">
      <dgm:prSet/>
      <dgm:spPr/>
      <dgm:t>
        <a:bodyPr/>
        <a:lstStyle/>
        <a:p>
          <a:endParaRPr lang="ru-RU"/>
        </a:p>
      </dgm:t>
    </dgm:pt>
    <dgm:pt modelId="{58E42DA9-3E8C-4E76-A94A-5DAEBB56464F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уровень зарегистрированной безработицы (среднегодовой) за 2022 год</a:t>
          </a:r>
        </a:p>
      </dgm:t>
    </dgm:pt>
    <dgm:pt modelId="{752482FA-F3F1-4F0D-9ECE-9C8F5EEE6725}" type="parTrans" cxnId="{7AEE2C43-0EDE-4679-B7E4-7E3EAF68708F}">
      <dgm:prSet/>
      <dgm:spPr/>
      <dgm:t>
        <a:bodyPr/>
        <a:lstStyle/>
        <a:p>
          <a:endParaRPr lang="ru-RU"/>
        </a:p>
      </dgm:t>
    </dgm:pt>
    <dgm:pt modelId="{8ED3445D-C662-4AC4-B2FB-F8F141402741}" type="sibTrans" cxnId="{7AEE2C43-0EDE-4679-B7E4-7E3EAF68708F}">
      <dgm:prSet/>
      <dgm:spPr/>
      <dgm:t>
        <a:bodyPr/>
        <a:lstStyle/>
        <a:p>
          <a:endParaRPr lang="ru-RU"/>
        </a:p>
      </dgm:t>
    </dgm:pt>
    <dgm:pt modelId="{89FC0106-2412-4531-9002-86193A1A117A}">
      <dgm:prSet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44 человека</a:t>
          </a:r>
        </a:p>
      </dgm:t>
    </dgm:pt>
    <dgm:pt modelId="{B861FE18-9F8C-42C8-9AC7-B4E69DBA07CA}" type="parTrans" cxnId="{CF61F81A-F1A7-417E-A01D-C46A006F32DA}">
      <dgm:prSet/>
      <dgm:spPr/>
      <dgm:t>
        <a:bodyPr/>
        <a:lstStyle/>
        <a:p>
          <a:endParaRPr lang="ru-RU"/>
        </a:p>
      </dgm:t>
    </dgm:pt>
    <dgm:pt modelId="{ABBADB31-3EDE-469A-80BC-98EE204BF1A7}" type="sibTrans" cxnId="{CF61F81A-F1A7-417E-A01D-C46A006F32DA}">
      <dgm:prSet/>
      <dgm:spPr/>
      <dgm:t>
        <a:bodyPr/>
        <a:lstStyle/>
        <a:p>
          <a:endParaRPr lang="ru-RU"/>
        </a:p>
      </dgm:t>
    </dgm:pt>
    <dgm:pt modelId="{FC19572B-CC24-4336-BE10-A8A2BFB1D616}">
      <dgm:prSet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01.01.2023 </a:t>
          </a:r>
        </a:p>
      </dgm:t>
    </dgm:pt>
    <dgm:pt modelId="{473E8CD7-3562-46F9-A66B-4E122BC6AF3A}" type="parTrans" cxnId="{C4C0D845-B8D1-455A-824A-8F01433B31BB}">
      <dgm:prSet/>
      <dgm:spPr/>
      <dgm:t>
        <a:bodyPr/>
        <a:lstStyle/>
        <a:p>
          <a:endParaRPr lang="ru-RU"/>
        </a:p>
      </dgm:t>
    </dgm:pt>
    <dgm:pt modelId="{241AAAA5-C158-4E32-B9E2-63E566D85463}" type="sibTrans" cxnId="{C4C0D845-B8D1-455A-824A-8F01433B31BB}">
      <dgm:prSet/>
      <dgm:spPr/>
      <dgm:t>
        <a:bodyPr/>
        <a:lstStyle/>
        <a:p>
          <a:endParaRPr lang="ru-RU"/>
        </a:p>
      </dgm:t>
    </dgm:pt>
    <dgm:pt modelId="{F917DBB6-0AED-41F1-9E66-8431B2F21EE9}" type="pres">
      <dgm:prSet presAssocID="{B9AACA47-9AF4-416C-92D6-1112413744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1462A-A19E-46C8-9AAC-D27804174A5E}" type="pres">
      <dgm:prSet presAssocID="{9D0F789F-9687-4DF3-B3CC-690B39AF966F}" presName="parentText" presStyleLbl="node1" presStyleIdx="0" presStyleCnt="3" custLinFactNeighborX="-111" custLinFactNeighborY="-4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4273-A467-4DE5-9A6A-08651D68FF3B}" type="pres">
      <dgm:prSet presAssocID="{9D0F789F-9687-4DF3-B3CC-690B39AF966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514A1-4C2E-41B2-A54B-0D0FAE036EA8}" type="pres">
      <dgm:prSet presAssocID="{F94674A0-4AA3-4B9A-B2B5-CA61F12CA4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2AFDC-61E3-4C00-B8AE-32931733349D}" type="pres">
      <dgm:prSet presAssocID="{F94674A0-4AA3-4B9A-B2B5-CA61F12CA4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386D-3D8E-4869-9B9C-0A9B6FCCEAB7}" type="pres">
      <dgm:prSet presAssocID="{89FC0106-2412-4531-9002-86193A1A11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90745-B1F2-4136-8554-FC51BBE6AEDA}" type="pres">
      <dgm:prSet presAssocID="{89FC0106-2412-4531-9002-86193A1A117A}" presName="childText" presStyleLbl="revTx" presStyleIdx="2" presStyleCnt="3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E2C43-0EDE-4679-B7E4-7E3EAF68708F}" srcId="{F94674A0-4AA3-4B9A-B2B5-CA61F12CA492}" destId="{58E42DA9-3E8C-4E76-A94A-5DAEBB56464F}" srcOrd="0" destOrd="0" parTransId="{752482FA-F3F1-4F0D-9ECE-9C8F5EEE6725}" sibTransId="{8ED3445D-C662-4AC4-B2FB-F8F141402741}"/>
    <dgm:cxn modelId="{29BDAD30-B715-429E-B390-7E31EDD8C63E}" srcId="{B9AACA47-9AF4-416C-92D6-111241374499}" destId="{F94674A0-4AA3-4B9A-B2B5-CA61F12CA492}" srcOrd="1" destOrd="0" parTransId="{80D57080-4009-4ECE-AFB9-AC20E1787621}" sibTransId="{29D14AF4-94E5-4169-8DAD-E2113CD3C825}"/>
    <dgm:cxn modelId="{EA6EB230-039B-4635-82BC-B3722DE9C422}" type="presOf" srcId="{58E42DA9-3E8C-4E76-A94A-5DAEBB56464F}" destId="{4162AFDC-61E3-4C00-B8AE-32931733349D}" srcOrd="0" destOrd="0" presId="urn:microsoft.com/office/officeart/2005/8/layout/vList2"/>
    <dgm:cxn modelId="{5119E684-1E91-4E60-AE7D-FB7CBF1A2898}" type="presOf" srcId="{2A47A32C-E23E-4ED0-8732-601718450A87}" destId="{F4D54273-A467-4DE5-9A6A-08651D68FF3B}" srcOrd="0" destOrd="0" presId="urn:microsoft.com/office/officeart/2005/8/layout/vList2"/>
    <dgm:cxn modelId="{8D36DC9F-E077-45AB-99D7-0E8A8D81B73C}" type="presOf" srcId="{89FC0106-2412-4531-9002-86193A1A117A}" destId="{CCD4386D-3D8E-4869-9B9C-0A9B6FCCEAB7}" srcOrd="0" destOrd="0" presId="urn:microsoft.com/office/officeart/2005/8/layout/vList2"/>
    <dgm:cxn modelId="{B33214D2-9C0B-43CA-8111-4B90E59A1149}" srcId="{9D0F789F-9687-4DF3-B3CC-690B39AF966F}" destId="{2A47A32C-E23E-4ED0-8732-601718450A87}" srcOrd="0" destOrd="0" parTransId="{5890C899-2961-4021-8456-D5F7E1E63110}" sibTransId="{86CC210C-07C0-4EB1-9AE8-ACC8BEF1275E}"/>
    <dgm:cxn modelId="{19E8A4D6-DDA8-4F98-8B68-7A892956BB61}" type="presOf" srcId="{9D0F789F-9687-4DF3-B3CC-690B39AF966F}" destId="{9B71462A-A19E-46C8-9AAC-D27804174A5E}" srcOrd="0" destOrd="0" presId="urn:microsoft.com/office/officeart/2005/8/layout/vList2"/>
    <dgm:cxn modelId="{992EC457-4810-4806-9FC7-9629C89A0E3E}" type="presOf" srcId="{FC19572B-CC24-4336-BE10-A8A2BFB1D616}" destId="{97290745-B1F2-4136-8554-FC51BBE6AEDA}" srcOrd="0" destOrd="0" presId="urn:microsoft.com/office/officeart/2005/8/layout/vList2"/>
    <dgm:cxn modelId="{CF61F81A-F1A7-417E-A01D-C46A006F32DA}" srcId="{B9AACA47-9AF4-416C-92D6-111241374499}" destId="{89FC0106-2412-4531-9002-86193A1A117A}" srcOrd="2" destOrd="0" parTransId="{B861FE18-9F8C-42C8-9AC7-B4E69DBA07CA}" sibTransId="{ABBADB31-3EDE-469A-80BC-98EE204BF1A7}"/>
    <dgm:cxn modelId="{34A5D8E2-E64F-4CA5-9914-D2BC11A55399}" type="presOf" srcId="{F94674A0-4AA3-4B9A-B2B5-CA61F12CA492}" destId="{37E514A1-4C2E-41B2-A54B-0D0FAE036EA8}" srcOrd="0" destOrd="0" presId="urn:microsoft.com/office/officeart/2005/8/layout/vList2"/>
    <dgm:cxn modelId="{EFF3A27D-4058-435E-81B4-13B2841064D2}" srcId="{B9AACA47-9AF4-416C-92D6-111241374499}" destId="{9D0F789F-9687-4DF3-B3CC-690B39AF966F}" srcOrd="0" destOrd="0" parTransId="{DD0DB5AA-FF09-421C-8978-485A2E9241F8}" sibTransId="{4EB28065-7677-4E95-A82F-8CACBAE84480}"/>
    <dgm:cxn modelId="{C4C0D845-B8D1-455A-824A-8F01433B31BB}" srcId="{89FC0106-2412-4531-9002-86193A1A117A}" destId="{FC19572B-CC24-4336-BE10-A8A2BFB1D616}" srcOrd="0" destOrd="0" parTransId="{473E8CD7-3562-46F9-A66B-4E122BC6AF3A}" sibTransId="{241AAAA5-C158-4E32-B9E2-63E566D85463}"/>
    <dgm:cxn modelId="{979E9817-DA31-4376-9565-9506CF802C71}" type="presOf" srcId="{B9AACA47-9AF4-416C-92D6-111241374499}" destId="{F917DBB6-0AED-41F1-9E66-8431B2F21EE9}" srcOrd="0" destOrd="0" presId="urn:microsoft.com/office/officeart/2005/8/layout/vList2"/>
    <dgm:cxn modelId="{F57B3BEF-CB7A-4597-822C-97BDA653311B}" type="presParOf" srcId="{F917DBB6-0AED-41F1-9E66-8431B2F21EE9}" destId="{9B71462A-A19E-46C8-9AAC-D27804174A5E}" srcOrd="0" destOrd="0" presId="urn:microsoft.com/office/officeart/2005/8/layout/vList2"/>
    <dgm:cxn modelId="{AA0147D6-CCCB-4337-80DF-0BD8741E3EC7}" type="presParOf" srcId="{F917DBB6-0AED-41F1-9E66-8431B2F21EE9}" destId="{F4D54273-A467-4DE5-9A6A-08651D68FF3B}" srcOrd="1" destOrd="0" presId="urn:microsoft.com/office/officeart/2005/8/layout/vList2"/>
    <dgm:cxn modelId="{8D78305A-5B98-4E2D-8BCD-796730EFE680}" type="presParOf" srcId="{F917DBB6-0AED-41F1-9E66-8431B2F21EE9}" destId="{37E514A1-4C2E-41B2-A54B-0D0FAE036EA8}" srcOrd="2" destOrd="0" presId="urn:microsoft.com/office/officeart/2005/8/layout/vList2"/>
    <dgm:cxn modelId="{E274352C-6D96-4761-9759-BA0190C3EF5B}" type="presParOf" srcId="{F917DBB6-0AED-41F1-9E66-8431B2F21EE9}" destId="{4162AFDC-61E3-4C00-B8AE-32931733349D}" srcOrd="3" destOrd="0" presId="urn:microsoft.com/office/officeart/2005/8/layout/vList2"/>
    <dgm:cxn modelId="{112D169B-5A61-4347-A3B9-62C1F2AE8AB4}" type="presParOf" srcId="{F917DBB6-0AED-41F1-9E66-8431B2F21EE9}" destId="{CCD4386D-3D8E-4869-9B9C-0A9B6FCCEAB7}" srcOrd="4" destOrd="0" presId="urn:microsoft.com/office/officeart/2005/8/layout/vList2"/>
    <dgm:cxn modelId="{9D672A90-09D7-4D4E-9219-A0A473F25791}" type="presParOf" srcId="{F917DBB6-0AED-41F1-9E66-8431B2F21EE9}" destId="{97290745-B1F2-4136-8554-FC51BBE6AE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86F70-7529-4145-A11B-E96969A17F07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</dgm:pt>
    <dgm:pt modelId="{C1440BA6-08F4-4484-B1A6-7E0A6B78F2CF}">
      <dgm:prSet phldrT="[Текст]" custT="1"/>
      <dgm:spPr/>
      <dgm:t>
        <a:bodyPr/>
        <a:lstStyle/>
        <a:p>
          <a:r>
            <a:rPr lang="ru-RU" sz="1800" b="1" dirty="0">
              <a:solidFill>
                <a:srgbClr val="126F87"/>
              </a:solidFill>
              <a:latin typeface="Ubuntu" panose="020B0504030602030204" pitchFamily="34" charset="0"/>
            </a:rPr>
            <a:t>Обращение в администрацию муниципального округа</a:t>
          </a:r>
        </a:p>
      </dgm:t>
    </dgm:pt>
    <dgm:pt modelId="{5F3D564E-A0AB-4195-B6BE-917B8BDFE293}" type="parTrans" cxnId="{9D9D2C23-7B42-4FCA-9372-A187931D09BB}">
      <dgm:prSet/>
      <dgm:spPr/>
      <dgm:t>
        <a:bodyPr/>
        <a:lstStyle/>
        <a:p>
          <a:endParaRPr lang="ru-RU"/>
        </a:p>
      </dgm:t>
    </dgm:pt>
    <dgm:pt modelId="{1C2D5421-AA4C-4B64-842B-196D73CF5D41}" type="sibTrans" cxnId="{9D9D2C23-7B42-4FCA-9372-A187931D09BB}">
      <dgm:prSet/>
      <dgm:spPr/>
      <dgm:t>
        <a:bodyPr/>
        <a:lstStyle/>
        <a:p>
          <a:endParaRPr lang="ru-RU"/>
        </a:p>
      </dgm:t>
    </dgm:pt>
    <dgm:pt modelId="{3461CE6D-C267-4DB7-B8FC-846B2FA9959A}">
      <dgm:prSet phldrT="[Текст]" custT="1"/>
      <dgm:spPr/>
      <dgm:t>
        <a:bodyPr/>
        <a:lstStyle/>
        <a:p>
          <a:r>
            <a:rPr lang="ru-RU" sz="1800" b="1" dirty="0">
              <a:solidFill>
                <a:srgbClr val="126F87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gm:t>
    </dgm:pt>
    <dgm:pt modelId="{BA57445C-F5DE-40B8-9FD7-721B60927FD4}" type="parTrans" cxnId="{339323C9-D41C-4B3D-B871-6007412CBCB0}">
      <dgm:prSet/>
      <dgm:spPr/>
      <dgm:t>
        <a:bodyPr/>
        <a:lstStyle/>
        <a:p>
          <a:endParaRPr lang="ru-RU"/>
        </a:p>
      </dgm:t>
    </dgm:pt>
    <dgm:pt modelId="{F64F640C-EB4D-4356-A2AC-B875ED77F821}" type="sibTrans" cxnId="{339323C9-D41C-4B3D-B871-6007412CBCB0}">
      <dgm:prSet/>
      <dgm:spPr/>
      <dgm:t>
        <a:bodyPr/>
        <a:lstStyle/>
        <a:p>
          <a:endParaRPr lang="ru-RU"/>
        </a:p>
      </dgm:t>
    </dgm:pt>
    <dgm:pt modelId="{7AC5005A-2F4D-4D2B-B388-0B6AAA0FB57B}">
      <dgm:prSet phldrT="[Текст]" custT="1"/>
      <dgm:spPr/>
      <dgm:t>
        <a:bodyPr/>
        <a:lstStyle/>
        <a:p>
          <a:r>
            <a:rPr lang="ru-RU" sz="1800" b="1" dirty="0">
              <a:solidFill>
                <a:srgbClr val="126F87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gm:t>
    </dgm:pt>
    <dgm:pt modelId="{6BF505C2-1791-40D9-9D41-5ED3DE44302F}" type="parTrans" cxnId="{BC857D4A-149E-433C-96C6-5EBC2476A11B}">
      <dgm:prSet/>
      <dgm:spPr/>
      <dgm:t>
        <a:bodyPr/>
        <a:lstStyle/>
        <a:p>
          <a:endParaRPr lang="ru-RU"/>
        </a:p>
      </dgm:t>
    </dgm:pt>
    <dgm:pt modelId="{CA71536F-4F2E-4C94-8D0C-3B081E3536C1}" type="sibTrans" cxnId="{BC857D4A-149E-433C-96C6-5EBC2476A11B}">
      <dgm:prSet/>
      <dgm:spPr/>
      <dgm:t>
        <a:bodyPr/>
        <a:lstStyle/>
        <a:p>
          <a:endParaRPr lang="ru-RU"/>
        </a:p>
      </dgm:t>
    </dgm:pt>
    <dgm:pt modelId="{5BAC0F90-FC4B-4915-9F7E-5F8253855707}" type="pres">
      <dgm:prSet presAssocID="{0C586F70-7529-4145-A11B-E96969A17F07}" presName="Name0" presStyleCnt="0">
        <dgm:presLayoutVars>
          <dgm:dir/>
          <dgm:resizeHandles val="exact"/>
        </dgm:presLayoutVars>
      </dgm:prSet>
      <dgm:spPr/>
    </dgm:pt>
    <dgm:pt modelId="{A0E4B68D-A3CD-4D67-9F81-61B5611D92DA}" type="pres">
      <dgm:prSet presAssocID="{0C586F70-7529-4145-A11B-E96969A17F07}" presName="arrow" presStyleLbl="bgShp" presStyleIdx="0" presStyleCnt="1" custLinFactY="157612" custLinFactNeighborX="-8" custLinFactNeighborY="200000"/>
      <dgm:spPr/>
    </dgm:pt>
    <dgm:pt modelId="{2DBEBC84-373E-4052-AC26-1096CE171BF4}" type="pres">
      <dgm:prSet presAssocID="{0C586F70-7529-4145-A11B-E96969A17F07}" presName="points" presStyleCnt="0"/>
      <dgm:spPr/>
    </dgm:pt>
    <dgm:pt modelId="{D2339144-34B2-4811-B8F6-7F2890DAF14D}" type="pres">
      <dgm:prSet presAssocID="{C1440BA6-08F4-4484-B1A6-7E0A6B78F2CF}" presName="compositeA" presStyleCnt="0"/>
      <dgm:spPr/>
    </dgm:pt>
    <dgm:pt modelId="{F413A422-5C03-4508-8B3E-D33E882D6143}" type="pres">
      <dgm:prSet presAssocID="{C1440BA6-08F4-4484-B1A6-7E0A6B78F2CF}" presName="textA" presStyleLbl="revTx" presStyleIdx="0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BEF8E-47BE-4428-8991-5E3343D84535}" type="pres">
      <dgm:prSet presAssocID="{C1440BA6-08F4-4484-B1A6-7E0A6B78F2CF}" presName="circleA" presStyleLbl="node1" presStyleIdx="0" presStyleCnt="3"/>
      <dgm:spPr/>
    </dgm:pt>
    <dgm:pt modelId="{EB337C59-6ADE-43CA-A127-79D610EF390A}" type="pres">
      <dgm:prSet presAssocID="{C1440BA6-08F4-4484-B1A6-7E0A6B78F2CF}" presName="spaceA" presStyleCnt="0"/>
      <dgm:spPr/>
    </dgm:pt>
    <dgm:pt modelId="{F2F2445C-8902-4E34-A354-92C29E28B8EE}" type="pres">
      <dgm:prSet presAssocID="{1C2D5421-AA4C-4B64-842B-196D73CF5D41}" presName="space" presStyleCnt="0"/>
      <dgm:spPr/>
    </dgm:pt>
    <dgm:pt modelId="{A05A0B16-C628-4731-97FF-B9C44687593B}" type="pres">
      <dgm:prSet presAssocID="{3461CE6D-C267-4DB7-B8FC-846B2FA9959A}" presName="compositeB" presStyleCnt="0"/>
      <dgm:spPr/>
    </dgm:pt>
    <dgm:pt modelId="{F9DBBB01-6258-41FF-9CC4-76E6B1B7254B}" type="pres">
      <dgm:prSet presAssocID="{3461CE6D-C267-4DB7-B8FC-846B2FA9959A}" presName="textB" presStyleLbl="revTx" presStyleIdx="1" presStyleCnt="3" custScaleX="2000000" custLinFactY="-74632" custLinFactNeighborX="-124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5563C-77A9-4E8F-854E-00A37EA40C7A}" type="pres">
      <dgm:prSet presAssocID="{3461CE6D-C267-4DB7-B8FC-846B2FA9959A}" presName="circleB" presStyleLbl="node1" presStyleIdx="1" presStyleCnt="3"/>
      <dgm:spPr/>
    </dgm:pt>
    <dgm:pt modelId="{1C660489-E35F-463C-BEC9-18A2A0CFA581}" type="pres">
      <dgm:prSet presAssocID="{3461CE6D-C267-4DB7-B8FC-846B2FA9959A}" presName="spaceB" presStyleCnt="0"/>
      <dgm:spPr/>
    </dgm:pt>
    <dgm:pt modelId="{3C075429-CDA6-4C7B-AB2F-0536DDF35354}" type="pres">
      <dgm:prSet presAssocID="{F64F640C-EB4D-4356-A2AC-B875ED77F821}" presName="space" presStyleCnt="0"/>
      <dgm:spPr/>
    </dgm:pt>
    <dgm:pt modelId="{0435AC4B-2077-49BF-AB6F-96486D4BA457}" type="pres">
      <dgm:prSet presAssocID="{7AC5005A-2F4D-4D2B-B388-0B6AAA0FB57B}" presName="compositeA" presStyleCnt="0"/>
      <dgm:spPr/>
    </dgm:pt>
    <dgm:pt modelId="{1947DA86-DFD4-4CBD-BCBB-24945323EC93}" type="pres">
      <dgm:prSet presAssocID="{7AC5005A-2F4D-4D2B-B388-0B6AAA0FB57B}" presName="textA" presStyleLbl="revTx" presStyleIdx="2" presStyleCnt="3" custScaleX="177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B6E41-C2E1-4FC4-A320-FEAB91B1B476}" type="pres">
      <dgm:prSet presAssocID="{7AC5005A-2F4D-4D2B-B388-0B6AAA0FB57B}" presName="circleA" presStyleLbl="node1" presStyleIdx="2" presStyleCnt="3"/>
      <dgm:spPr/>
    </dgm:pt>
    <dgm:pt modelId="{D8151128-456E-44BF-9F8B-4C6BA2C8C44B}" type="pres">
      <dgm:prSet presAssocID="{7AC5005A-2F4D-4D2B-B388-0B6AAA0FB57B}" presName="spaceA" presStyleCnt="0"/>
      <dgm:spPr/>
    </dgm:pt>
  </dgm:ptLst>
  <dgm:cxnLst>
    <dgm:cxn modelId="{9D9D2C23-7B42-4FCA-9372-A187931D09BB}" srcId="{0C586F70-7529-4145-A11B-E96969A17F07}" destId="{C1440BA6-08F4-4484-B1A6-7E0A6B78F2CF}" srcOrd="0" destOrd="0" parTransId="{5F3D564E-A0AB-4195-B6BE-917B8BDFE293}" sibTransId="{1C2D5421-AA4C-4B64-842B-196D73CF5D41}"/>
    <dgm:cxn modelId="{339323C9-D41C-4B3D-B871-6007412CBCB0}" srcId="{0C586F70-7529-4145-A11B-E96969A17F07}" destId="{3461CE6D-C267-4DB7-B8FC-846B2FA9959A}" srcOrd="1" destOrd="0" parTransId="{BA57445C-F5DE-40B8-9FD7-721B60927FD4}" sibTransId="{F64F640C-EB4D-4356-A2AC-B875ED77F821}"/>
    <dgm:cxn modelId="{BC857D4A-149E-433C-96C6-5EBC2476A11B}" srcId="{0C586F70-7529-4145-A11B-E96969A17F07}" destId="{7AC5005A-2F4D-4D2B-B388-0B6AAA0FB57B}" srcOrd="2" destOrd="0" parTransId="{6BF505C2-1791-40D9-9D41-5ED3DE44302F}" sibTransId="{CA71536F-4F2E-4C94-8D0C-3B081E3536C1}"/>
    <dgm:cxn modelId="{1F182D0B-4A02-4175-9B4B-0FAA624A8EB7}" type="presOf" srcId="{0C586F70-7529-4145-A11B-E96969A17F07}" destId="{5BAC0F90-FC4B-4915-9F7E-5F8253855707}" srcOrd="0" destOrd="0" presId="urn:microsoft.com/office/officeart/2005/8/layout/hProcess11"/>
    <dgm:cxn modelId="{3694985B-F3A8-49F5-8560-8ADED1CE552C}" type="presOf" srcId="{C1440BA6-08F4-4484-B1A6-7E0A6B78F2CF}" destId="{F413A422-5C03-4508-8B3E-D33E882D6143}" srcOrd="0" destOrd="0" presId="urn:microsoft.com/office/officeart/2005/8/layout/hProcess11"/>
    <dgm:cxn modelId="{900093E8-13AD-4FC5-9E09-F243E4C8824C}" type="presOf" srcId="{7AC5005A-2F4D-4D2B-B388-0B6AAA0FB57B}" destId="{1947DA86-DFD4-4CBD-BCBB-24945323EC93}" srcOrd="0" destOrd="0" presId="urn:microsoft.com/office/officeart/2005/8/layout/hProcess11"/>
    <dgm:cxn modelId="{F41413E1-47CD-4670-AA14-E524170C875B}" type="presOf" srcId="{3461CE6D-C267-4DB7-B8FC-846B2FA9959A}" destId="{F9DBBB01-6258-41FF-9CC4-76E6B1B7254B}" srcOrd="0" destOrd="0" presId="urn:microsoft.com/office/officeart/2005/8/layout/hProcess11"/>
    <dgm:cxn modelId="{2CFAC1AA-EAB0-4327-B770-66B6B2518246}" type="presParOf" srcId="{5BAC0F90-FC4B-4915-9F7E-5F8253855707}" destId="{A0E4B68D-A3CD-4D67-9F81-61B5611D92DA}" srcOrd="0" destOrd="0" presId="urn:microsoft.com/office/officeart/2005/8/layout/hProcess11"/>
    <dgm:cxn modelId="{7C9685BB-125E-43C9-867E-39F087A55E91}" type="presParOf" srcId="{5BAC0F90-FC4B-4915-9F7E-5F8253855707}" destId="{2DBEBC84-373E-4052-AC26-1096CE171BF4}" srcOrd="1" destOrd="0" presId="urn:microsoft.com/office/officeart/2005/8/layout/hProcess11"/>
    <dgm:cxn modelId="{4F7D4E17-9311-4FC4-B7DE-D04BB7942808}" type="presParOf" srcId="{2DBEBC84-373E-4052-AC26-1096CE171BF4}" destId="{D2339144-34B2-4811-B8F6-7F2890DAF14D}" srcOrd="0" destOrd="0" presId="urn:microsoft.com/office/officeart/2005/8/layout/hProcess11"/>
    <dgm:cxn modelId="{D0227B16-F974-4B15-8BF4-B87AC01D8D15}" type="presParOf" srcId="{D2339144-34B2-4811-B8F6-7F2890DAF14D}" destId="{F413A422-5C03-4508-8B3E-D33E882D6143}" srcOrd="0" destOrd="0" presId="urn:microsoft.com/office/officeart/2005/8/layout/hProcess11"/>
    <dgm:cxn modelId="{C4A498D2-DF33-4A67-BB6F-6365F085A7B4}" type="presParOf" srcId="{D2339144-34B2-4811-B8F6-7F2890DAF14D}" destId="{032BEF8E-47BE-4428-8991-5E3343D84535}" srcOrd="1" destOrd="0" presId="urn:microsoft.com/office/officeart/2005/8/layout/hProcess11"/>
    <dgm:cxn modelId="{AD40ED06-5F55-47F0-87F1-F899B3C4B14E}" type="presParOf" srcId="{D2339144-34B2-4811-B8F6-7F2890DAF14D}" destId="{EB337C59-6ADE-43CA-A127-79D610EF390A}" srcOrd="2" destOrd="0" presId="urn:microsoft.com/office/officeart/2005/8/layout/hProcess11"/>
    <dgm:cxn modelId="{E323AA85-1863-499F-9D6D-5BD6853C3988}" type="presParOf" srcId="{2DBEBC84-373E-4052-AC26-1096CE171BF4}" destId="{F2F2445C-8902-4E34-A354-92C29E28B8EE}" srcOrd="1" destOrd="0" presId="urn:microsoft.com/office/officeart/2005/8/layout/hProcess11"/>
    <dgm:cxn modelId="{1758A6EE-D2F0-49E0-98EF-91EA63059A7A}" type="presParOf" srcId="{2DBEBC84-373E-4052-AC26-1096CE171BF4}" destId="{A05A0B16-C628-4731-97FF-B9C44687593B}" srcOrd="2" destOrd="0" presId="urn:microsoft.com/office/officeart/2005/8/layout/hProcess11"/>
    <dgm:cxn modelId="{9EA8B88A-5D57-4337-8E0A-71444C96724F}" type="presParOf" srcId="{A05A0B16-C628-4731-97FF-B9C44687593B}" destId="{F9DBBB01-6258-41FF-9CC4-76E6B1B7254B}" srcOrd="0" destOrd="0" presId="urn:microsoft.com/office/officeart/2005/8/layout/hProcess11"/>
    <dgm:cxn modelId="{75CD89AA-57C2-423B-81AC-36413A9C5A78}" type="presParOf" srcId="{A05A0B16-C628-4731-97FF-B9C44687593B}" destId="{DCA5563C-77A9-4E8F-854E-00A37EA40C7A}" srcOrd="1" destOrd="0" presId="urn:microsoft.com/office/officeart/2005/8/layout/hProcess11"/>
    <dgm:cxn modelId="{5CC44A81-2B7D-467C-A211-7CA61D4A806B}" type="presParOf" srcId="{A05A0B16-C628-4731-97FF-B9C44687593B}" destId="{1C660489-E35F-463C-BEC9-18A2A0CFA581}" srcOrd="2" destOrd="0" presId="urn:microsoft.com/office/officeart/2005/8/layout/hProcess11"/>
    <dgm:cxn modelId="{49E4B8D1-F37F-4366-A3BF-1B9C28C8BDAA}" type="presParOf" srcId="{2DBEBC84-373E-4052-AC26-1096CE171BF4}" destId="{3C075429-CDA6-4C7B-AB2F-0536DDF35354}" srcOrd="3" destOrd="0" presId="urn:microsoft.com/office/officeart/2005/8/layout/hProcess11"/>
    <dgm:cxn modelId="{0C78F00C-B602-445D-A555-6C30C770B93B}" type="presParOf" srcId="{2DBEBC84-373E-4052-AC26-1096CE171BF4}" destId="{0435AC4B-2077-49BF-AB6F-96486D4BA457}" srcOrd="4" destOrd="0" presId="urn:microsoft.com/office/officeart/2005/8/layout/hProcess11"/>
    <dgm:cxn modelId="{4AC51674-9970-4A77-B691-D9F76674DEAC}" type="presParOf" srcId="{0435AC4B-2077-49BF-AB6F-96486D4BA457}" destId="{1947DA86-DFD4-4CBD-BCBB-24945323EC93}" srcOrd="0" destOrd="0" presId="urn:microsoft.com/office/officeart/2005/8/layout/hProcess11"/>
    <dgm:cxn modelId="{85AD8715-F2FC-4AF8-B8E5-5993A7F5EB9C}" type="presParOf" srcId="{0435AC4B-2077-49BF-AB6F-96486D4BA457}" destId="{853B6E41-C2E1-4FC4-A320-FEAB91B1B476}" srcOrd="1" destOrd="0" presId="urn:microsoft.com/office/officeart/2005/8/layout/hProcess11"/>
    <dgm:cxn modelId="{635AC7A7-9CAD-465A-9343-92209312B7A7}" type="presParOf" srcId="{0435AC4B-2077-49BF-AB6F-96486D4BA457}" destId="{D8151128-456E-44BF-9F8B-4C6BA2C8C44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E3B8D-664E-4A45-8903-0C558010101E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D9BB0AB-ED1D-44CE-AF28-801146661DF4}">
      <dgm:prSet phldrT="[Текст]" custT="1"/>
      <dgm:spPr>
        <a:xfrm>
          <a:off x="1725509" y="1947207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сельскохозяйственное производство</a:t>
          </a:r>
        </a:p>
      </dgm:t>
    </dgm:pt>
    <dgm:pt modelId="{A48C924E-72A0-41E9-8763-8069584444A4}" type="parTrans" cxnId="{5EDA7729-4789-420B-BE4B-BB1B80B66EC2}">
      <dgm:prSet/>
      <dgm:spPr/>
      <dgm:t>
        <a:bodyPr/>
        <a:lstStyle/>
        <a:p>
          <a:endParaRPr lang="ru-RU" b="1"/>
        </a:p>
      </dgm:t>
    </dgm:pt>
    <dgm:pt modelId="{41BF001D-2D98-41BD-96F1-96B51B2A31F8}" type="sibTrans" cxnId="{5EDA7729-4789-420B-BE4B-BB1B80B66EC2}">
      <dgm:prSet/>
      <dgm:spPr/>
      <dgm:t>
        <a:bodyPr/>
        <a:lstStyle/>
        <a:p>
          <a:endParaRPr lang="ru-RU" b="1"/>
        </a:p>
      </dgm:t>
    </dgm:pt>
    <dgm:pt modelId="{4177BCD5-FE55-460D-9F7D-1CFE84055244}">
      <dgm:prSet phldrT="[Текст]" custT="1"/>
      <dgm:spPr>
        <a:xfrm>
          <a:off x="4648782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26F87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элитное семеноводство</a:t>
          </a:r>
        </a:p>
      </dgm:t>
    </dgm:pt>
    <dgm:pt modelId="{54DC63DA-CF4D-4497-8E24-4476959371A8}" type="parTrans" cxnId="{1343EADD-C9ED-48F0-95DC-E36FD70583C5}">
      <dgm:prSet/>
      <dgm:spPr/>
      <dgm:t>
        <a:bodyPr/>
        <a:lstStyle/>
        <a:p>
          <a:endParaRPr lang="ru-RU" b="1"/>
        </a:p>
      </dgm:t>
    </dgm:pt>
    <dgm:pt modelId="{FF78E8DE-023D-4820-98AF-1BF6151AE079}" type="sibTrans" cxnId="{1343EADD-C9ED-48F0-95DC-E36FD70583C5}">
      <dgm:prSet/>
      <dgm:spPr/>
      <dgm:t>
        <a:bodyPr/>
        <a:lstStyle/>
        <a:p>
          <a:endParaRPr lang="ru-RU" b="1"/>
        </a:p>
      </dgm:t>
    </dgm:pt>
    <dgm:pt modelId="{49EAD20F-8223-4B5D-A792-BC2702A12BFC}">
      <dgm:prSet phldrT="[Текст]" custT="1"/>
      <dgm:spPr>
        <a:xfrm>
          <a:off x="7721665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производство пищевой продукции </a:t>
          </a:r>
        </a:p>
      </dgm:t>
    </dgm:pt>
    <dgm:pt modelId="{92502701-1E09-4214-BCFD-A873ECDFE599}" type="parTrans" cxnId="{697B62B2-341E-4012-879F-C5879393E780}">
      <dgm:prSet/>
      <dgm:spPr/>
      <dgm:t>
        <a:bodyPr/>
        <a:lstStyle/>
        <a:p>
          <a:endParaRPr lang="ru-RU" b="1"/>
        </a:p>
      </dgm:t>
    </dgm:pt>
    <dgm:pt modelId="{E9A7DB48-96CA-4E17-98D7-3E0BF506B50B}" type="sibTrans" cxnId="{697B62B2-341E-4012-879F-C5879393E780}">
      <dgm:prSet/>
      <dgm:spPr/>
      <dgm:t>
        <a:bodyPr/>
        <a:lstStyle/>
        <a:p>
          <a:endParaRPr lang="ru-RU" b="1"/>
        </a:p>
      </dgm:t>
    </dgm:pt>
    <dgm:pt modelId="{48ADFA92-08DA-4C53-9D54-95BE3011DCB4}">
      <dgm:prSet custT="1"/>
      <dgm:spPr>
        <a:xfrm>
          <a:off x="4648782" y="48787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глубокая переработка древесины</a:t>
          </a:r>
        </a:p>
      </dgm:t>
    </dgm:pt>
    <dgm:pt modelId="{75EB867E-A038-4B6E-AB0B-92F14F007A5E}" type="parTrans" cxnId="{1A9AA24C-52E6-4FF7-A932-48E642EF96A3}">
      <dgm:prSet/>
      <dgm:spPr/>
      <dgm:t>
        <a:bodyPr/>
        <a:lstStyle/>
        <a:p>
          <a:endParaRPr lang="ru-RU" b="1"/>
        </a:p>
      </dgm:t>
    </dgm:pt>
    <dgm:pt modelId="{5BEBEEA3-F3A7-4604-A03B-DCDB6C57DF4B}" type="sibTrans" cxnId="{1A9AA24C-52E6-4FF7-A932-48E642EF96A3}">
      <dgm:prSet/>
      <dgm:spPr/>
      <dgm:t>
        <a:bodyPr/>
        <a:lstStyle/>
        <a:p>
          <a:endParaRPr lang="ru-RU" b="1"/>
        </a:p>
      </dgm:t>
    </dgm:pt>
    <dgm:pt modelId="{3F304F0F-0D57-426C-81E9-9F5CC64D0FF4}">
      <dgm:prSet custT="1"/>
      <dgm:spPr>
        <a:xfrm>
          <a:off x="7596982" y="48787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Организация охоты, рыбалки</a:t>
          </a:r>
        </a:p>
      </dgm:t>
    </dgm:pt>
    <dgm:pt modelId="{0BEC4E4B-E566-454F-8EA8-4267E1081FC4}" type="parTrans" cxnId="{B4656427-C88F-4D64-84C2-A4FBA6F9C435}">
      <dgm:prSet/>
      <dgm:spPr/>
      <dgm:t>
        <a:bodyPr/>
        <a:lstStyle/>
        <a:p>
          <a:endParaRPr lang="ru-RU" b="1"/>
        </a:p>
      </dgm:t>
    </dgm:pt>
    <dgm:pt modelId="{03828BB0-6247-4DA4-8719-8B72676E0256}" type="sibTrans" cxnId="{B4656427-C88F-4D64-84C2-A4FBA6F9C435}">
      <dgm:prSet/>
      <dgm:spPr/>
      <dgm:t>
        <a:bodyPr/>
        <a:lstStyle/>
        <a:p>
          <a:endParaRPr lang="ru-RU" b="1"/>
        </a:p>
      </dgm:t>
    </dgm:pt>
    <dgm:pt modelId="{C16F1866-0641-4409-AC2D-A83DD76E158E}" type="pres">
      <dgm:prSet presAssocID="{C19E3B8D-664E-4A45-8903-0C5580101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ADBA1-55B4-4463-BDF7-10D981DE596E}" type="pres">
      <dgm:prSet presAssocID="{5D9BB0AB-ED1D-44CE-AF28-801146661DF4}" presName="composite" presStyleCnt="0"/>
      <dgm:spPr/>
    </dgm:pt>
    <dgm:pt modelId="{63A84AF7-8EE2-47E9-A826-B1E89E1FB029}" type="pres">
      <dgm:prSet presAssocID="{5D9BB0AB-ED1D-44CE-AF28-801146661DF4}" presName="rect1" presStyleLbl="bgImgPlace1" presStyleIdx="0" presStyleCnt="5"/>
      <dgm:spPr>
        <a:xfrm>
          <a:off x="1459366" y="854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</dgm:pt>
    <dgm:pt modelId="{93601E68-8F9B-4C1D-8921-1BFBDA0E6393}" type="pres">
      <dgm:prSet presAssocID="{5D9BB0AB-ED1D-44CE-AF28-801146661DF4}" presName="wedgeRectCallout1" presStyleLbl="node1" presStyleIdx="0" presStyleCnt="5" custLinFactNeighborX="2889" custLinFactNeighborY="2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1E6CB-0806-4019-AA80-2D2CE3E927AC}" type="pres">
      <dgm:prSet presAssocID="{41BF001D-2D98-41BD-96F1-96B51B2A31F8}" presName="sibTrans" presStyleCnt="0"/>
      <dgm:spPr/>
    </dgm:pt>
    <dgm:pt modelId="{76FBA3F6-3CCD-4204-86A1-B265DCC0338D}" type="pres">
      <dgm:prSet presAssocID="{4177BCD5-FE55-460D-9F7D-1CFE84055244}" presName="composite" presStyleCnt="0"/>
      <dgm:spPr/>
    </dgm:pt>
    <dgm:pt modelId="{932E441C-5CBA-48C2-88FC-B7C9B3AE345B}" type="pres">
      <dgm:prSet presAssocID="{4177BCD5-FE55-460D-9F7D-1CFE84055244}" presName="rect1" presStyleLbl="bgImgPlace1" presStyleIdx="1" presStyleCnt="5"/>
      <dgm:spPr>
        <a:xfrm>
          <a:off x="4407566" y="854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</dgm:pt>
    <dgm:pt modelId="{B544BD85-6B34-41F6-9D37-5AF063B45042}" type="pres">
      <dgm:prSet presAssocID="{4177BCD5-FE55-460D-9F7D-1CFE84055244}" presName="wedgeRectCallout1" presStyleLbl="node1" presStyleIdx="1" presStyleCnt="5" custLinFactNeighborX="1811" custLinFactNeighborY="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34AFB-55A2-4149-B0CF-7F55198DBD66}" type="pres">
      <dgm:prSet presAssocID="{FF78E8DE-023D-4820-98AF-1BF6151AE079}" presName="sibTrans" presStyleCnt="0"/>
      <dgm:spPr/>
    </dgm:pt>
    <dgm:pt modelId="{114593DA-7894-42A2-8948-B2A67A6DF5D0}" type="pres">
      <dgm:prSet presAssocID="{49EAD20F-8223-4B5D-A792-BC2702A12BFC}" presName="composite" presStyleCnt="0"/>
      <dgm:spPr/>
    </dgm:pt>
    <dgm:pt modelId="{6B447BB1-56FB-4F34-BB0F-12FD33405531}" type="pres">
      <dgm:prSet presAssocID="{49EAD20F-8223-4B5D-A792-BC2702A12BFC}" presName="rect1" presStyleLbl="bgImgPlace1" presStyleIdx="2" presStyleCnt="5" custLinFactNeighborX="4354" custLinFactNeighborY="607"/>
      <dgm:spPr>
        <a:xfrm>
          <a:off x="7472461" y="47146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</dgm:pt>
    <dgm:pt modelId="{BBDF1B85-244D-4E51-A9BE-BBB87B408F65}" type="pres">
      <dgm:prSet presAssocID="{49EAD20F-8223-4B5D-A792-BC2702A12BFC}" presName="wedgeRectCallout1" presStyleLbl="node1" presStyleIdx="2" presStyleCnt="5" custLinFactNeighborX="7809" custLinFactNeighborY="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C5BEC-3DE9-4B42-9F6A-BD84DE783B82}" type="pres">
      <dgm:prSet presAssocID="{E9A7DB48-96CA-4E17-98D7-3E0BF506B50B}" presName="sibTrans" presStyleCnt="0"/>
      <dgm:spPr/>
    </dgm:pt>
    <dgm:pt modelId="{2961E5B2-5C61-4064-B350-8E646EF2B550}" type="pres">
      <dgm:prSet presAssocID="{48ADFA92-08DA-4C53-9D54-95BE3011DCB4}" presName="composite" presStyleCnt="0"/>
      <dgm:spPr/>
    </dgm:pt>
    <dgm:pt modelId="{D47A5A8E-081E-4703-A378-4F2619137FB8}" type="pres">
      <dgm:prSet presAssocID="{48ADFA92-08DA-4C53-9D54-95BE3011DCB4}" presName="rect1" presStyleLbl="bgImgPlace1" presStyleIdx="3" presStyleCnt="5" custLinFactNeighborX="-54897" custLinFactNeighborY="-167"/>
      <dgm:spPr>
        <a:xfrm>
          <a:off x="4407566" y="2970410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</dgm:pt>
    <dgm:pt modelId="{748CBB2A-0BD5-4FF6-A691-0E648AB14905}" type="pres">
      <dgm:prSet presAssocID="{48ADFA92-08DA-4C53-9D54-95BE3011DCB4}" presName="wedgeRectCallout1" presStyleLbl="node1" presStyleIdx="3" presStyleCnt="5" custLinFactNeighborX="-60015" custLinFactNeighborY="3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93F16-BDDC-49F0-9114-1BA4AE13862B}" type="pres">
      <dgm:prSet presAssocID="{5BEBEEA3-F3A7-4604-A03B-DCDB6C57DF4B}" presName="sibTrans" presStyleCnt="0"/>
      <dgm:spPr/>
    </dgm:pt>
    <dgm:pt modelId="{046180D8-68F3-4B95-B2CE-A3FA767025FA}" type="pres">
      <dgm:prSet presAssocID="{3F304F0F-0D57-426C-81E9-9F5CC64D0FF4}" presName="composite" presStyleCnt="0"/>
      <dgm:spPr/>
    </dgm:pt>
    <dgm:pt modelId="{7B719425-19CB-41F0-AE3C-7AB1A7061D09}" type="pres">
      <dgm:prSet presAssocID="{3F304F0F-0D57-426C-81E9-9F5CC64D0FF4}" presName="rect1" presStyleLbl="bgImgPlace1" presStyleIdx="4" presStyleCnt="5" custLinFactNeighborX="59859" custLinFactNeighborY="-1779"/>
      <dgm:spPr>
        <a:xfrm>
          <a:off x="7355766" y="2949054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</dgm:pt>
    <dgm:pt modelId="{4D2D6E99-D668-4FB0-91CE-F65CCBF24E32}" type="pres">
      <dgm:prSet presAssocID="{3F304F0F-0D57-426C-81E9-9F5CC64D0FF4}" presName="wedgeRectCallout1" presStyleLbl="node1" presStyleIdx="4" presStyleCnt="5" custLinFactNeighborX="70210" custLinFactNeighborY="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8D9C0-51CA-4186-B73C-D0B15E8961BE}" type="presOf" srcId="{4177BCD5-FE55-460D-9F7D-1CFE84055244}" destId="{B544BD85-6B34-41F6-9D37-5AF063B45042}" srcOrd="0" destOrd="0" presId="urn:microsoft.com/office/officeart/2008/layout/BendingPictureCaptionList"/>
    <dgm:cxn modelId="{9846832C-979E-4F4D-9DCF-7BAF7862AE3A}" type="presOf" srcId="{3F304F0F-0D57-426C-81E9-9F5CC64D0FF4}" destId="{4D2D6E99-D668-4FB0-91CE-F65CCBF24E32}" srcOrd="0" destOrd="0" presId="urn:microsoft.com/office/officeart/2008/layout/BendingPictureCaptionList"/>
    <dgm:cxn modelId="{B4656427-C88F-4D64-84C2-A4FBA6F9C435}" srcId="{C19E3B8D-664E-4A45-8903-0C558010101E}" destId="{3F304F0F-0D57-426C-81E9-9F5CC64D0FF4}" srcOrd="4" destOrd="0" parTransId="{0BEC4E4B-E566-454F-8EA8-4267E1081FC4}" sibTransId="{03828BB0-6247-4DA4-8719-8B72676E0256}"/>
    <dgm:cxn modelId="{5EDA7729-4789-420B-BE4B-BB1B80B66EC2}" srcId="{C19E3B8D-664E-4A45-8903-0C558010101E}" destId="{5D9BB0AB-ED1D-44CE-AF28-801146661DF4}" srcOrd="0" destOrd="0" parTransId="{A48C924E-72A0-41E9-8763-8069584444A4}" sibTransId="{41BF001D-2D98-41BD-96F1-96B51B2A31F8}"/>
    <dgm:cxn modelId="{0A6791E2-803F-4FCE-9853-677E9D4F06F3}" type="presOf" srcId="{C19E3B8D-664E-4A45-8903-0C558010101E}" destId="{C16F1866-0641-4409-AC2D-A83DD76E158E}" srcOrd="0" destOrd="0" presId="urn:microsoft.com/office/officeart/2008/layout/BendingPictureCaptionList"/>
    <dgm:cxn modelId="{697B62B2-341E-4012-879F-C5879393E780}" srcId="{C19E3B8D-664E-4A45-8903-0C558010101E}" destId="{49EAD20F-8223-4B5D-A792-BC2702A12BFC}" srcOrd="2" destOrd="0" parTransId="{92502701-1E09-4214-BCFD-A873ECDFE599}" sibTransId="{E9A7DB48-96CA-4E17-98D7-3E0BF506B50B}"/>
    <dgm:cxn modelId="{714C3E3B-2547-48D2-9D1C-B116A620989C}" type="presOf" srcId="{48ADFA92-08DA-4C53-9D54-95BE3011DCB4}" destId="{748CBB2A-0BD5-4FF6-A691-0E648AB14905}" srcOrd="0" destOrd="0" presId="urn:microsoft.com/office/officeart/2008/layout/BendingPictureCaptionList"/>
    <dgm:cxn modelId="{9AD3C478-9208-40ED-B7FB-799372C622F2}" type="presOf" srcId="{49EAD20F-8223-4B5D-A792-BC2702A12BFC}" destId="{BBDF1B85-244D-4E51-A9BE-BBB87B408F65}" srcOrd="0" destOrd="0" presId="urn:microsoft.com/office/officeart/2008/layout/BendingPictureCaptionList"/>
    <dgm:cxn modelId="{7917CE9E-8C83-467E-BB11-154F10A30823}" type="presOf" srcId="{5D9BB0AB-ED1D-44CE-AF28-801146661DF4}" destId="{93601E68-8F9B-4C1D-8921-1BFBDA0E6393}" srcOrd="0" destOrd="0" presId="urn:microsoft.com/office/officeart/2008/layout/BendingPictureCaptionList"/>
    <dgm:cxn modelId="{1A9AA24C-52E6-4FF7-A932-48E642EF96A3}" srcId="{C19E3B8D-664E-4A45-8903-0C558010101E}" destId="{48ADFA92-08DA-4C53-9D54-95BE3011DCB4}" srcOrd="3" destOrd="0" parTransId="{75EB867E-A038-4B6E-AB0B-92F14F007A5E}" sibTransId="{5BEBEEA3-F3A7-4604-A03B-DCDB6C57DF4B}"/>
    <dgm:cxn modelId="{1343EADD-C9ED-48F0-95DC-E36FD70583C5}" srcId="{C19E3B8D-664E-4A45-8903-0C558010101E}" destId="{4177BCD5-FE55-460D-9F7D-1CFE84055244}" srcOrd="1" destOrd="0" parTransId="{54DC63DA-CF4D-4497-8E24-4476959371A8}" sibTransId="{FF78E8DE-023D-4820-98AF-1BF6151AE079}"/>
    <dgm:cxn modelId="{637FF4B3-AF94-4A57-AAC8-1103212A9831}" type="presParOf" srcId="{C16F1866-0641-4409-AC2D-A83DD76E158E}" destId="{D81ADBA1-55B4-4463-BDF7-10D981DE596E}" srcOrd="0" destOrd="0" presId="urn:microsoft.com/office/officeart/2008/layout/BendingPictureCaptionList"/>
    <dgm:cxn modelId="{B6314738-0B10-448A-9564-68C76A5458B0}" type="presParOf" srcId="{D81ADBA1-55B4-4463-BDF7-10D981DE596E}" destId="{63A84AF7-8EE2-47E9-A826-B1E89E1FB029}" srcOrd="0" destOrd="0" presId="urn:microsoft.com/office/officeart/2008/layout/BendingPictureCaptionList"/>
    <dgm:cxn modelId="{4F264418-5CDB-42BC-919B-7E9698B35D95}" type="presParOf" srcId="{D81ADBA1-55B4-4463-BDF7-10D981DE596E}" destId="{93601E68-8F9B-4C1D-8921-1BFBDA0E6393}" srcOrd="1" destOrd="0" presId="urn:microsoft.com/office/officeart/2008/layout/BendingPictureCaptionList"/>
    <dgm:cxn modelId="{B04A51AD-6B74-402D-8231-D8042404B4EF}" type="presParOf" srcId="{C16F1866-0641-4409-AC2D-A83DD76E158E}" destId="{E621E6CB-0806-4019-AA80-2D2CE3E927AC}" srcOrd="1" destOrd="0" presId="urn:microsoft.com/office/officeart/2008/layout/BendingPictureCaptionList"/>
    <dgm:cxn modelId="{5B2B4F56-6FFA-4AD6-B277-13FB2044DC6A}" type="presParOf" srcId="{C16F1866-0641-4409-AC2D-A83DD76E158E}" destId="{76FBA3F6-3CCD-4204-86A1-B265DCC0338D}" srcOrd="2" destOrd="0" presId="urn:microsoft.com/office/officeart/2008/layout/BendingPictureCaptionList"/>
    <dgm:cxn modelId="{542EC975-956F-46A7-A17E-978004AC53CC}" type="presParOf" srcId="{76FBA3F6-3CCD-4204-86A1-B265DCC0338D}" destId="{932E441C-5CBA-48C2-88FC-B7C9B3AE345B}" srcOrd="0" destOrd="0" presId="urn:microsoft.com/office/officeart/2008/layout/BendingPictureCaptionList"/>
    <dgm:cxn modelId="{6A01A783-8473-4E78-8463-32E2CCBADB53}" type="presParOf" srcId="{76FBA3F6-3CCD-4204-86A1-B265DCC0338D}" destId="{B544BD85-6B34-41F6-9D37-5AF063B45042}" srcOrd="1" destOrd="0" presId="urn:microsoft.com/office/officeart/2008/layout/BendingPictureCaptionList"/>
    <dgm:cxn modelId="{CFA6776B-1F35-4010-858D-4ED455273D2B}" type="presParOf" srcId="{C16F1866-0641-4409-AC2D-A83DD76E158E}" destId="{2B634AFB-55A2-4149-B0CF-7F55198DBD66}" srcOrd="3" destOrd="0" presId="urn:microsoft.com/office/officeart/2008/layout/BendingPictureCaptionList"/>
    <dgm:cxn modelId="{A5650609-E7EE-47F8-8004-01B16446F67C}" type="presParOf" srcId="{C16F1866-0641-4409-AC2D-A83DD76E158E}" destId="{114593DA-7894-42A2-8948-B2A67A6DF5D0}" srcOrd="4" destOrd="0" presId="urn:microsoft.com/office/officeart/2008/layout/BendingPictureCaptionList"/>
    <dgm:cxn modelId="{E3E003AE-AE1A-423D-9AAD-D6CD32DBE813}" type="presParOf" srcId="{114593DA-7894-42A2-8948-B2A67A6DF5D0}" destId="{6B447BB1-56FB-4F34-BB0F-12FD33405531}" srcOrd="0" destOrd="0" presId="urn:microsoft.com/office/officeart/2008/layout/BendingPictureCaptionList"/>
    <dgm:cxn modelId="{D3D1FB75-DE0D-41C9-8F57-DF3AE3D50E0A}" type="presParOf" srcId="{114593DA-7894-42A2-8948-B2A67A6DF5D0}" destId="{BBDF1B85-244D-4E51-A9BE-BBB87B408F65}" srcOrd="1" destOrd="0" presId="urn:microsoft.com/office/officeart/2008/layout/BendingPictureCaptionList"/>
    <dgm:cxn modelId="{7A192D56-5A70-4396-A93D-2356870EB592}" type="presParOf" srcId="{C16F1866-0641-4409-AC2D-A83DD76E158E}" destId="{1D9C5BEC-3DE9-4B42-9F6A-BD84DE783B82}" srcOrd="5" destOrd="0" presId="urn:microsoft.com/office/officeart/2008/layout/BendingPictureCaptionList"/>
    <dgm:cxn modelId="{FE166383-FED5-4A4C-8845-7ECB0BD2C168}" type="presParOf" srcId="{C16F1866-0641-4409-AC2D-A83DD76E158E}" destId="{2961E5B2-5C61-4064-B350-8E646EF2B550}" srcOrd="6" destOrd="0" presId="urn:microsoft.com/office/officeart/2008/layout/BendingPictureCaptionList"/>
    <dgm:cxn modelId="{9D349F2D-6F43-4488-A2D7-A76EB3A3F517}" type="presParOf" srcId="{2961E5B2-5C61-4064-B350-8E646EF2B550}" destId="{D47A5A8E-081E-4703-A378-4F2619137FB8}" srcOrd="0" destOrd="0" presId="urn:microsoft.com/office/officeart/2008/layout/BendingPictureCaptionList"/>
    <dgm:cxn modelId="{F618053A-FA40-4401-A70B-4A94E21F0127}" type="presParOf" srcId="{2961E5B2-5C61-4064-B350-8E646EF2B550}" destId="{748CBB2A-0BD5-4FF6-A691-0E648AB14905}" srcOrd="1" destOrd="0" presId="urn:microsoft.com/office/officeart/2008/layout/BendingPictureCaptionList"/>
    <dgm:cxn modelId="{A876B5A4-73C6-46D2-8FA8-AE1900511FF5}" type="presParOf" srcId="{C16F1866-0641-4409-AC2D-A83DD76E158E}" destId="{77293F16-BDDC-49F0-9114-1BA4AE13862B}" srcOrd="7" destOrd="0" presId="urn:microsoft.com/office/officeart/2008/layout/BendingPictureCaptionList"/>
    <dgm:cxn modelId="{7EA94D18-60DB-47EB-B9F5-2549EE379B07}" type="presParOf" srcId="{C16F1866-0641-4409-AC2D-A83DD76E158E}" destId="{046180D8-68F3-4B95-B2CE-A3FA767025FA}" srcOrd="8" destOrd="0" presId="urn:microsoft.com/office/officeart/2008/layout/BendingPictureCaptionList"/>
    <dgm:cxn modelId="{A0B295CB-DEC9-4717-8FD2-5C148DE2E381}" type="presParOf" srcId="{046180D8-68F3-4B95-B2CE-A3FA767025FA}" destId="{7B719425-19CB-41F0-AE3C-7AB1A7061D09}" srcOrd="0" destOrd="0" presId="urn:microsoft.com/office/officeart/2008/layout/BendingPictureCaptionList"/>
    <dgm:cxn modelId="{964B1F6D-56C7-4BCF-8959-F10273770240}" type="presParOf" srcId="{046180D8-68F3-4B95-B2CE-A3FA767025FA}" destId="{4D2D6E99-D668-4FB0-91CE-F65CCBF24E3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7818-9B38-46F2-9980-1D56FB2E240E}">
      <dsp:nvSpPr>
        <dsp:cNvPr id="0" name=""/>
        <dsp:cNvSpPr/>
      </dsp:nvSpPr>
      <dsp:spPr>
        <a:xfrm>
          <a:off x="0" y="450378"/>
          <a:ext cx="61248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C0CC2-A407-49E3-9FF7-718A17486171}">
      <dsp:nvSpPr>
        <dsp:cNvPr id="0" name=""/>
        <dsp:cNvSpPr/>
      </dsp:nvSpPr>
      <dsp:spPr>
        <a:xfrm>
          <a:off x="305046" y="37098"/>
          <a:ext cx="5814742" cy="826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Ubuntu" panose="020B0504030602030204" pitchFamily="34" charset="0"/>
            </a:rPr>
            <a:t>Площадь муниципального округа – 2505,47</a:t>
          </a:r>
          <a:r>
            <a:rPr lang="ru-RU" sz="1800" kern="1200" dirty="0">
              <a:latin typeface="Ubuntu" panose="020B0504030602030204" pitchFamily="34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latin typeface="Ubuntu" panose="020B0504030602030204" pitchFamily="34" charset="0"/>
            </a:rPr>
            <a:t>кв. км</a:t>
          </a:r>
        </a:p>
      </dsp:txBody>
      <dsp:txXfrm>
        <a:off x="345395" y="77447"/>
        <a:ext cx="5734044" cy="745862"/>
      </dsp:txXfrm>
    </dsp:sp>
    <dsp:sp modelId="{9F2797E9-4D08-4F6A-AA95-8410C13F2B99}">
      <dsp:nvSpPr>
        <dsp:cNvPr id="0" name=""/>
        <dsp:cNvSpPr/>
      </dsp:nvSpPr>
      <dsp:spPr>
        <a:xfrm>
          <a:off x="0" y="1720458"/>
          <a:ext cx="61248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EE84-B146-4838-A73C-17829EA96951}">
      <dsp:nvSpPr>
        <dsp:cNvPr id="0" name=""/>
        <dsp:cNvSpPr/>
      </dsp:nvSpPr>
      <dsp:spPr>
        <a:xfrm>
          <a:off x="306242" y="1307178"/>
          <a:ext cx="5633294" cy="826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</a:rPr>
            <a:t>Численность населения – </a:t>
          </a:r>
          <a:r>
            <a:rPr lang="en-US" sz="1800" kern="1200" dirty="0" smtClean="0">
              <a:latin typeface="Ubuntu" panose="020B0504030602030204" pitchFamily="34" charset="0"/>
            </a:rPr>
            <a:t>7380</a:t>
          </a:r>
          <a:r>
            <a:rPr lang="ru-RU" sz="1800" kern="1200" dirty="0" smtClean="0">
              <a:solidFill>
                <a:schemeClr val="bg1"/>
              </a:solidFill>
              <a:latin typeface="Ubuntu" panose="020B0504030602030204" pitchFamily="34" charset="0"/>
            </a:rPr>
            <a:t> </a:t>
          </a:r>
          <a:r>
            <a:rPr lang="ru-RU" sz="1800" kern="1200" dirty="0" smtClean="0">
              <a:latin typeface="Ubuntu" panose="020B0504030602030204" pitchFamily="34" charset="0"/>
            </a:rPr>
            <a:t>человек</a:t>
          </a:r>
          <a:endParaRPr lang="ru-RU" sz="1800" kern="1200" dirty="0">
            <a:latin typeface="Ubuntu" panose="020B0504030602030204" pitchFamily="34" charset="0"/>
          </a:endParaRPr>
        </a:p>
      </dsp:txBody>
      <dsp:txXfrm>
        <a:off x="346591" y="1347527"/>
        <a:ext cx="5552596" cy="745862"/>
      </dsp:txXfrm>
    </dsp:sp>
    <dsp:sp modelId="{20D3361F-964A-4EFF-9870-73E251C1747D}">
      <dsp:nvSpPr>
        <dsp:cNvPr id="0" name=""/>
        <dsp:cNvSpPr/>
      </dsp:nvSpPr>
      <dsp:spPr>
        <a:xfrm>
          <a:off x="0" y="2990538"/>
          <a:ext cx="61248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0B144-BF3E-4754-9AFC-929250F0F24F}">
      <dsp:nvSpPr>
        <dsp:cNvPr id="0" name=""/>
        <dsp:cNvSpPr/>
      </dsp:nvSpPr>
      <dsp:spPr>
        <a:xfrm>
          <a:off x="306242" y="2577258"/>
          <a:ext cx="5633294" cy="826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Ubuntu" panose="020B0504030602030204" pitchFamily="34" charset="0"/>
            </a:rPr>
            <a:t>Расположен на востоке Кировской области</a:t>
          </a:r>
        </a:p>
      </dsp:txBody>
      <dsp:txXfrm>
        <a:off x="346591" y="2617607"/>
        <a:ext cx="5552596" cy="745862"/>
      </dsp:txXfrm>
    </dsp:sp>
    <dsp:sp modelId="{E1E1B7B7-8509-46C9-8803-E506DECB756F}">
      <dsp:nvSpPr>
        <dsp:cNvPr id="0" name=""/>
        <dsp:cNvSpPr/>
      </dsp:nvSpPr>
      <dsp:spPr>
        <a:xfrm>
          <a:off x="0" y="4260618"/>
          <a:ext cx="61248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7DC79-D332-4CF3-8FD9-668AD078AAF7}">
      <dsp:nvSpPr>
        <dsp:cNvPr id="0" name=""/>
        <dsp:cNvSpPr/>
      </dsp:nvSpPr>
      <dsp:spPr>
        <a:xfrm>
          <a:off x="306242" y="3847338"/>
          <a:ext cx="5633294" cy="8265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>
            <a:latin typeface="Constantia" panose="02030602050306030303" pitchFamily="18" charset="0"/>
            <a:ea typeface="+mn-ea"/>
            <a:cs typeface="+mn-cs"/>
          </a:endParaRP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  <a:ea typeface="+mn-ea"/>
              <a:cs typeface="+mn-cs"/>
            </a:rPr>
            <a:t>В 151 км от областного центра, г. Киров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onstantia" panose="02030602050306030303" pitchFamily="18" charset="0"/>
          </a:endParaRPr>
        </a:p>
      </dsp:txBody>
      <dsp:txXfrm>
        <a:off x="346591" y="3887687"/>
        <a:ext cx="5552596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1462A-A19E-46C8-9AAC-D27804174A5E}">
      <dsp:nvSpPr>
        <dsp:cNvPr id="0" name=""/>
        <dsp:cNvSpPr/>
      </dsp:nvSpPr>
      <dsp:spPr>
        <a:xfrm>
          <a:off x="0" y="960"/>
          <a:ext cx="5719037" cy="505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28987,07 рублей</a:t>
          </a:r>
        </a:p>
      </dsp:txBody>
      <dsp:txXfrm>
        <a:off x="24674" y="25634"/>
        <a:ext cx="5669689" cy="456092"/>
      </dsp:txXfrm>
    </dsp:sp>
    <dsp:sp modelId="{F4D54273-A467-4DE5-9A6A-08651D68FF3B}">
      <dsp:nvSpPr>
        <dsp:cNvPr id="0" name=""/>
        <dsp:cNvSpPr/>
      </dsp:nvSpPr>
      <dsp:spPr>
        <a:xfrm>
          <a:off x="0" y="526919"/>
          <a:ext cx="5719037" cy="46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среднемесячная номинальная начисленная заработная плата за 2022 год (оценка)</a:t>
          </a:r>
        </a:p>
      </dsp:txBody>
      <dsp:txXfrm>
        <a:off x="0" y="526919"/>
        <a:ext cx="5719037" cy="461092"/>
      </dsp:txXfrm>
    </dsp:sp>
    <dsp:sp modelId="{37E514A1-4C2E-41B2-A54B-0D0FAE036EA8}">
      <dsp:nvSpPr>
        <dsp:cNvPr id="0" name=""/>
        <dsp:cNvSpPr/>
      </dsp:nvSpPr>
      <dsp:spPr>
        <a:xfrm>
          <a:off x="0" y="988012"/>
          <a:ext cx="5719037" cy="505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2,14%</a:t>
          </a:r>
        </a:p>
      </dsp:txBody>
      <dsp:txXfrm>
        <a:off x="24674" y="1012686"/>
        <a:ext cx="5669689" cy="456092"/>
      </dsp:txXfrm>
    </dsp:sp>
    <dsp:sp modelId="{4162AFDC-61E3-4C00-B8AE-32931733349D}">
      <dsp:nvSpPr>
        <dsp:cNvPr id="0" name=""/>
        <dsp:cNvSpPr/>
      </dsp:nvSpPr>
      <dsp:spPr>
        <a:xfrm>
          <a:off x="0" y="1493452"/>
          <a:ext cx="5719037" cy="46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уровень зарегистрированной безработицы (среднегодовой) за 2022 год</a:t>
          </a:r>
        </a:p>
      </dsp:txBody>
      <dsp:txXfrm>
        <a:off x="0" y="1493452"/>
        <a:ext cx="5719037" cy="461092"/>
      </dsp:txXfrm>
    </dsp:sp>
    <dsp:sp modelId="{CCD4386D-3D8E-4869-9B9C-0A9B6FCCEAB7}">
      <dsp:nvSpPr>
        <dsp:cNvPr id="0" name=""/>
        <dsp:cNvSpPr/>
      </dsp:nvSpPr>
      <dsp:spPr>
        <a:xfrm>
          <a:off x="0" y="1954544"/>
          <a:ext cx="5719037" cy="505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44 человека</a:t>
          </a:r>
        </a:p>
      </dsp:txBody>
      <dsp:txXfrm>
        <a:off x="24674" y="1979218"/>
        <a:ext cx="5669689" cy="456092"/>
      </dsp:txXfrm>
    </dsp:sp>
    <dsp:sp modelId="{97290745-B1F2-4136-8554-FC51BBE6AEDA}">
      <dsp:nvSpPr>
        <dsp:cNvPr id="0" name=""/>
        <dsp:cNvSpPr/>
      </dsp:nvSpPr>
      <dsp:spPr>
        <a:xfrm>
          <a:off x="0" y="2472019"/>
          <a:ext cx="5719037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01.01.2023 </a:t>
          </a:r>
        </a:p>
      </dsp:txBody>
      <dsp:txXfrm>
        <a:off x="0" y="2472019"/>
        <a:ext cx="5719037" cy="44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4B68D-A3CD-4D67-9F81-61B5611D92DA}">
      <dsp:nvSpPr>
        <dsp:cNvPr id="0" name=""/>
        <dsp:cNvSpPr/>
      </dsp:nvSpPr>
      <dsp:spPr>
        <a:xfrm>
          <a:off x="0" y="996021"/>
          <a:ext cx="10515599" cy="66401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3A422-5C03-4508-8B3E-D33E882D6143}">
      <dsp:nvSpPr>
        <dsp:cNvPr id="0" name=""/>
        <dsp:cNvSpPr/>
      </dsp:nvSpPr>
      <dsp:spPr>
        <a:xfrm>
          <a:off x="75991" y="0"/>
          <a:ext cx="3219574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26F87"/>
              </a:solidFill>
              <a:latin typeface="Ubuntu" panose="020B0504030602030204" pitchFamily="34" charset="0"/>
            </a:rPr>
            <a:t>Обращение в администрацию муниципального округа</a:t>
          </a:r>
        </a:p>
      </dsp:txBody>
      <dsp:txXfrm>
        <a:off x="75991" y="0"/>
        <a:ext cx="3219574" cy="664014"/>
      </dsp:txXfrm>
    </dsp:sp>
    <dsp:sp modelId="{032BEF8E-47BE-4428-8991-5E3343D84535}">
      <dsp:nvSpPr>
        <dsp:cNvPr id="0" name=""/>
        <dsp:cNvSpPr/>
      </dsp:nvSpPr>
      <dsp:spPr>
        <a:xfrm>
          <a:off x="1604043" y="748282"/>
          <a:ext cx="163471" cy="163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DBBB01-6258-41FF-9CC4-76E6B1B7254B}">
      <dsp:nvSpPr>
        <dsp:cNvPr id="0" name=""/>
        <dsp:cNvSpPr/>
      </dsp:nvSpPr>
      <dsp:spPr>
        <a:xfrm>
          <a:off x="3283677" y="0"/>
          <a:ext cx="3219574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26F87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sp:txBody>
      <dsp:txXfrm>
        <a:off x="3283677" y="0"/>
        <a:ext cx="3219574" cy="664014"/>
      </dsp:txXfrm>
    </dsp:sp>
    <dsp:sp modelId="{DCA5563C-77A9-4E8F-854E-00A37EA40C7A}">
      <dsp:nvSpPr>
        <dsp:cNvPr id="0" name=""/>
        <dsp:cNvSpPr/>
      </dsp:nvSpPr>
      <dsp:spPr>
        <a:xfrm>
          <a:off x="4831791" y="748282"/>
          <a:ext cx="163471" cy="163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47DA86-DFD4-4CBD-BCBB-24945323EC93}">
      <dsp:nvSpPr>
        <dsp:cNvPr id="0" name=""/>
        <dsp:cNvSpPr/>
      </dsp:nvSpPr>
      <dsp:spPr>
        <a:xfrm>
          <a:off x="6531488" y="0"/>
          <a:ext cx="2856558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26F87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sp:txBody>
      <dsp:txXfrm>
        <a:off x="6531488" y="0"/>
        <a:ext cx="2856558" cy="664014"/>
      </dsp:txXfrm>
    </dsp:sp>
    <dsp:sp modelId="{853B6E41-C2E1-4FC4-A320-FEAB91B1B476}">
      <dsp:nvSpPr>
        <dsp:cNvPr id="0" name=""/>
        <dsp:cNvSpPr/>
      </dsp:nvSpPr>
      <dsp:spPr>
        <a:xfrm>
          <a:off x="7878032" y="748282"/>
          <a:ext cx="163471" cy="163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84AF7-8EE2-47E9-A826-B1E89E1FB029}">
      <dsp:nvSpPr>
        <dsp:cNvPr id="0" name=""/>
        <dsp:cNvSpPr/>
      </dsp:nvSpPr>
      <dsp:spPr>
        <a:xfrm>
          <a:off x="1363773" y="2675"/>
          <a:ext cx="2678447" cy="214275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601E68-8F9B-4C1D-8921-1BFBDA0E6393}">
      <dsp:nvSpPr>
        <dsp:cNvPr id="0" name=""/>
        <dsp:cNvSpPr/>
      </dsp:nvSpPr>
      <dsp:spPr>
        <a:xfrm>
          <a:off x="1673702" y="1947769"/>
          <a:ext cx="2383818" cy="749965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сельскохозяйственное производство</a:t>
          </a:r>
        </a:p>
      </dsp:txBody>
      <dsp:txXfrm>
        <a:off x="1673702" y="1947769"/>
        <a:ext cx="2383818" cy="749965"/>
      </dsp:txXfrm>
    </dsp:sp>
    <dsp:sp modelId="{932E441C-5CBA-48C2-88FC-B7C9B3AE345B}">
      <dsp:nvSpPr>
        <dsp:cNvPr id="0" name=""/>
        <dsp:cNvSpPr/>
      </dsp:nvSpPr>
      <dsp:spPr>
        <a:xfrm>
          <a:off x="4310065" y="2675"/>
          <a:ext cx="2678447" cy="214275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4BD85-6B34-41F6-9D37-5AF063B45042}">
      <dsp:nvSpPr>
        <dsp:cNvPr id="0" name=""/>
        <dsp:cNvSpPr/>
      </dsp:nvSpPr>
      <dsp:spPr>
        <a:xfrm>
          <a:off x="4594297" y="1939947"/>
          <a:ext cx="2383818" cy="749965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26F87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элитное семеноводство</a:t>
          </a:r>
        </a:p>
      </dsp:txBody>
      <dsp:txXfrm>
        <a:off x="4594297" y="1939947"/>
        <a:ext cx="2383818" cy="749965"/>
      </dsp:txXfrm>
    </dsp:sp>
    <dsp:sp modelId="{6B447BB1-56FB-4F34-BB0F-12FD33405531}">
      <dsp:nvSpPr>
        <dsp:cNvPr id="0" name=""/>
        <dsp:cNvSpPr/>
      </dsp:nvSpPr>
      <dsp:spPr>
        <a:xfrm>
          <a:off x="7372977" y="15682"/>
          <a:ext cx="2678447" cy="214275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DF1B85-244D-4E51-A9BE-BBB87B408F65}">
      <dsp:nvSpPr>
        <dsp:cNvPr id="0" name=""/>
        <dsp:cNvSpPr/>
      </dsp:nvSpPr>
      <dsp:spPr>
        <a:xfrm>
          <a:off x="7683570" y="1948744"/>
          <a:ext cx="2383818" cy="749965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производство пищевой продукции </a:t>
          </a:r>
        </a:p>
      </dsp:txBody>
      <dsp:txXfrm>
        <a:off x="7683570" y="1948744"/>
        <a:ext cx="2383818" cy="749965"/>
      </dsp:txXfrm>
    </dsp:sp>
    <dsp:sp modelId="{D47A5A8E-081E-4703-A378-4F2619137FB8}">
      <dsp:nvSpPr>
        <dsp:cNvPr id="0" name=""/>
        <dsp:cNvSpPr/>
      </dsp:nvSpPr>
      <dsp:spPr>
        <a:xfrm>
          <a:off x="1366532" y="2945389"/>
          <a:ext cx="2678447" cy="214275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8CBB2A-0BD5-4FF6-A691-0E648AB14905}">
      <dsp:nvSpPr>
        <dsp:cNvPr id="0" name=""/>
        <dsp:cNvSpPr/>
      </dsp:nvSpPr>
      <dsp:spPr>
        <a:xfrm>
          <a:off x="1647331" y="4880125"/>
          <a:ext cx="2383818" cy="749965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глубокая переработка древесины</a:t>
          </a:r>
        </a:p>
      </dsp:txBody>
      <dsp:txXfrm>
        <a:off x="1647331" y="4880125"/>
        <a:ext cx="2383818" cy="749965"/>
      </dsp:txXfrm>
    </dsp:sp>
    <dsp:sp modelId="{7B719425-19CB-41F0-AE3C-7AB1A7061D09}">
      <dsp:nvSpPr>
        <dsp:cNvPr id="0" name=""/>
        <dsp:cNvSpPr/>
      </dsp:nvSpPr>
      <dsp:spPr>
        <a:xfrm>
          <a:off x="7386503" y="2910848"/>
          <a:ext cx="2678447" cy="214275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D6E99-D668-4FB0-91CE-F65CCBF24E32}">
      <dsp:nvSpPr>
        <dsp:cNvPr id="0" name=""/>
        <dsp:cNvSpPr/>
      </dsp:nvSpPr>
      <dsp:spPr>
        <a:xfrm>
          <a:off x="7697950" y="4880125"/>
          <a:ext cx="2383818" cy="749965"/>
        </a:xfrm>
        <a:prstGeom prst="wedgeRectCallout">
          <a:avLst>
            <a:gd name="adj1" fmla="val 20250"/>
            <a:gd name="adj2" fmla="val -607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solidFill>
            <a:srgbClr val="126F87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26F87"/>
              </a:solidFill>
              <a:latin typeface="Calibri" panose="020F0502020204030204" pitchFamily="34" charset="0"/>
              <a:ea typeface="+mn-ea"/>
              <a:cs typeface="+mn-cs"/>
            </a:rPr>
            <a:t>Организация охоты, рыбалки</a:t>
          </a:r>
        </a:p>
      </dsp:txBody>
      <dsp:txXfrm>
        <a:off x="7697950" y="4880125"/>
        <a:ext cx="2383818" cy="74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13121-B006-4AD9-BF93-91BAE818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FE33-201B-4B45-92DE-33D61239805D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65BBE-B026-485B-96A5-CF070B13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1CD87-980C-42C4-9AFF-FC48BA76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994-98C8-4A86-995E-F28EBD892A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60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4D4AB2-23CA-4A75-9D9E-0E1096F7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4F5F-58AF-4EC4-B9A3-4ED432DC4B65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933BA-E98C-414F-9639-075FF2B8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3D1D-75AE-495C-9DA6-4B91B56D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36C1-4006-4BD6-BE4E-98ECC7D3C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87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1B1CC-518C-4193-AA85-9739046F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D71C-175B-42AF-B724-EEB7E9144F4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767BF-9F01-451C-88CC-E9B7A47E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D2D77-9F88-4BFA-A3E9-0C57036E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71F7-6CA9-4AE6-968D-BAFE7BE25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22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D4078-E33F-454B-A25B-EFB2E616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3F9E-B235-46CA-9888-10622F643C4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67D58-5B8A-4417-BE84-4986D900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E165B-645B-4B07-8646-D0747D9F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721B-1413-4BCD-A8DA-84FE32D658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5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6963B-AA65-4669-A181-3B96EB73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A605-073A-45FA-B635-61A5C85F264B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04C98-7AE1-4B45-84E4-B1466303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A0C5F-209A-45E4-9D63-A7A54DDE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9E93-F027-4AF5-9C4B-6751300C8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55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3B24157-517A-4522-968A-2A7CF841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80B7-AA7B-45AA-8941-AC329D16BCB2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BDBB70-FE36-4DFA-B1FF-6A9B3533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BD9F37-95FB-4BB4-BA85-9EC54D6C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09EB-AB26-4752-B966-FA4A15D65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78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DB057E4-A595-41A7-9416-C281C6E9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A552-85BB-4133-8B52-7F3155B33CF4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8556972-DFC6-4ABD-9E24-8654575E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87EF9C5-EDFD-417C-B9C7-33EEA3E8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8F22-07A7-475B-9D32-A4FE55D9F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08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EB9CE23-467A-4975-A315-BEE1D387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E8BC-7D62-4E19-998F-6C55A8C970E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A71B24B-C92C-4F89-8C8D-79CBDE78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7EC27A7-5BBD-438C-8E9D-C4971E77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F415-0C32-4506-9E96-DDC0801BB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73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F8B1851-9BB8-42F5-B212-B67938EE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678B-885D-40E8-9A85-4643A965590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E562BB4-AB7F-40AA-A522-45213982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52BCEDD-5B2C-415D-B618-A4EF03E8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4E6E-31A4-4119-B33B-0778E030A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3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3813D03-DE50-4FA9-A52D-16941225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2581-2F6B-4BF8-9FCF-9905BA91341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C9487FE-DB4A-4BB3-98A2-A8C5D549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7F947A5-8CA4-4BD5-A63F-63D75987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3DBE-B88D-4319-947F-41382F8F45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70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5625D39-AF29-4B1D-8A61-FE132743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3252-3D12-4469-A52D-6AE21670143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56CAE4A-3824-4BB1-B60F-D745EFDD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8674811-C832-4BA0-B4EC-C03BDDA2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9725-1225-4434-B7E9-31F7B8A06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06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6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34D9DB4-FD7B-4655-AB00-1E65CF3D4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2AB2240-4C6F-45EA-9ED6-9AFB07DE0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A1C6C-5B20-4A2F-B5E3-C7DFAA52C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7D17B-0036-46B3-81D8-9CF28BAF2B7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D2AB4-8719-4E28-AE67-1529B352E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0E185-26F2-4EB8-9457-CEEB82864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8CE8C9-B0E5-4107-ACF5-D6500A838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hyperlink" Target="NULL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chart" Target="../charts/chart4.xml"/><Relationship Id="rId12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" name="Заголовок 1">
            <a:extLst>
              <a:ext uri="{FF2B5EF4-FFF2-40B4-BE49-F238E27FC236}">
                <a16:creationId xmlns:a16="http://schemas.microsoft.com/office/drawing/2014/main" id="{634E4AE7-327E-4438-B3F6-95414E92D0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0057" y="1196408"/>
            <a:ext cx="8910637" cy="2387600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126F87"/>
                </a:solidFill>
              </a:rPr>
              <a:t>Инвестиционная привлекательность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id="{90791151-47D5-438A-8D21-25A8947AAC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8950" y="4065701"/>
            <a:ext cx="8015796" cy="1494210"/>
          </a:xfrm>
        </p:spPr>
        <p:txBody>
          <a:bodyPr/>
          <a:lstStyle/>
          <a:p>
            <a:pPr eaLnBrk="1" hangingPunct="1"/>
            <a:r>
              <a:rPr lang="ru-RU" altLang="ru-RU" sz="2600" b="1" dirty="0">
                <a:solidFill>
                  <a:srgbClr val="126F87"/>
                </a:solidFill>
                <a:latin typeface="Ubuntu" panose="020B0504030602030204" pitchFamily="34" charset="0"/>
              </a:rPr>
              <a:t>ФАЛЕНСКОГО </a:t>
            </a:r>
          </a:p>
          <a:p>
            <a:pPr eaLnBrk="1" hangingPunct="1"/>
            <a:r>
              <a:rPr lang="ru-RU" altLang="ru-RU" sz="2600" b="1" dirty="0">
                <a:solidFill>
                  <a:srgbClr val="126F87"/>
                </a:solidFill>
                <a:latin typeface="Ubuntu" panose="020B0504030602030204" pitchFamily="34" charset="0"/>
              </a:rPr>
              <a:t>МУНИЦИПАЛЬНОГО ОКРУГА</a:t>
            </a:r>
          </a:p>
          <a:p>
            <a:pPr eaLnBrk="1" hangingPunct="1"/>
            <a:r>
              <a:rPr lang="ru-RU" altLang="ru-RU" sz="2800" b="1" dirty="0">
                <a:solidFill>
                  <a:srgbClr val="126F87"/>
                </a:solidFill>
                <a:latin typeface="Ubuntu" panose="020B0504030602030204" pitchFamily="34" charset="0"/>
              </a:rPr>
              <a:t>Кировской области</a:t>
            </a:r>
          </a:p>
        </p:txBody>
      </p:sp>
      <p:sp>
        <p:nvSpPr>
          <p:cNvPr id="2052" name="Прямоугольник 4">
            <a:extLst>
              <a:ext uri="{FF2B5EF4-FFF2-40B4-BE49-F238E27FC236}">
                <a16:creationId xmlns:a16="http://schemas.microsoft.com/office/drawing/2014/main" id="{223524EF-56F9-453C-8B66-9DFEAFC8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6" y="5950840"/>
            <a:ext cx="2216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</a:rPr>
              <a:t>2023 год</a:t>
            </a:r>
          </a:p>
        </p:txBody>
      </p:sp>
      <p:sp>
        <p:nvSpPr>
          <p:cNvPr id="2055" name="TextBox 16">
            <a:extLst>
              <a:ext uri="{FF2B5EF4-FFF2-40B4-BE49-F238E27FC236}">
                <a16:creationId xmlns:a16="http://schemas.microsoft.com/office/drawing/2014/main" id="{16C565F0-4FB8-4028-81D6-24DC90D0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3244850"/>
            <a:ext cx="6215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pic>
        <p:nvPicPr>
          <p:cNvPr id="9218" name="Picture 2" descr="https://upload.wikimedia.org/wikipedia/commons/thumb/3/32/%D0%94%D0%B5%D1%80%D0%B5%D0%B2%D1%8F%D0%BD%D0%BD%D0%B0%D1%8F_%D1%86%D0%B5%D1%80%D0%BA%D0%BE%D0%B2%D1%8C%2C_%D0%A4%D0%B0%D0%BB%D1%91%D0%BD%D0%BA%D0%B81.jpg/1135px-%D0%94%D0%B5%D1%80%D0%B5%D0%B2%D1%8F%D0%BD%D0%BD%D0%B0%D1%8F_%D1%86%D0%B5%D1%80%D0%BA%D0%BE%D0%B2%D1%8C%2C_%D0%A4%D0%B0%D0%BB%D1%91%D0%BD%D0%BA%D0%B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" y="260229"/>
            <a:ext cx="2514112" cy="1661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newsler.ru/data/content/2014/27398/1b70d577840a77f54bb0fc4fce0220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09" y="209113"/>
            <a:ext cx="2514112" cy="1661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user72902.clients-cdnnow.ru/localStorage/news/f4/d4/13/a8/f4d413a8_resizedScaled_1020to4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r="13414"/>
          <a:stretch/>
        </p:blipFill>
        <p:spPr bwMode="auto">
          <a:xfrm>
            <a:off x="202464" y="2688558"/>
            <a:ext cx="2514112" cy="1665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photos.wikimapia.org/p/00/05/85/48/79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97" y="203401"/>
            <a:ext cx="2559354" cy="1654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bst78.ru/wp-content/uploads/2021/06/lesozagotov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74" y="151972"/>
            <a:ext cx="2559354" cy="1706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bogorodskoe43.ru/uploads/posts/2020-02/1582808940_falenki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74" y="2390208"/>
            <a:ext cx="2559354" cy="170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selskiymayak.ru/files/78/117/IMG_34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0" y="4812806"/>
            <a:ext cx="2585247" cy="1722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niidokuchaeva.ru/wp-content/uploads/2021/06/kollekczionnyj-pitomnik-sortov-niish-czchp-im.-dokuchaeva-scal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74" y="4792012"/>
            <a:ext cx="2556397" cy="1743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01" y="4003913"/>
            <a:ext cx="1440846" cy="1748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D2BEBE27-281B-47A0-9002-676D4809369D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Меры поддержки (федеральный уровень)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374E136-B7FD-4338-A316-01E0FF4F59E3}"/>
              </a:ext>
            </a:extLst>
          </p:cNvPr>
          <p:cNvCxnSpPr/>
          <p:nvPr/>
        </p:nvCxnSpPr>
        <p:spPr>
          <a:xfrm rot="16200000" flipH="1">
            <a:off x="4678362" y="3752851"/>
            <a:ext cx="5514975" cy="190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CC00166-0393-4A00-8406-8AB08EBAB249}"/>
              </a:ext>
            </a:extLst>
          </p:cNvPr>
          <p:cNvCxnSpPr>
            <a:cxnSpLocks/>
          </p:cNvCxnSpPr>
          <p:nvPr/>
        </p:nvCxnSpPr>
        <p:spPr>
          <a:xfrm>
            <a:off x="398463" y="1730375"/>
            <a:ext cx="11237912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E928A27-66B7-429F-8602-9C18C1187A11}"/>
              </a:ext>
            </a:extLst>
          </p:cNvPr>
          <p:cNvCxnSpPr>
            <a:cxnSpLocks/>
          </p:cNvCxnSpPr>
          <p:nvPr/>
        </p:nvCxnSpPr>
        <p:spPr>
          <a:xfrm>
            <a:off x="428625" y="5202238"/>
            <a:ext cx="1127760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Прямоугольник 7">
            <a:extLst>
              <a:ext uri="{FF2B5EF4-FFF2-40B4-BE49-F238E27FC236}">
                <a16:creationId xmlns:a16="http://schemas.microsoft.com/office/drawing/2014/main" id="{3FA1F56C-CA75-41B6-81CC-461C2772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879475"/>
            <a:ext cx="6419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Финансирование расходов по экспортному контракту, компенсация части затрат на транспортировку продукции, финансирование текущих расходов по экспортным поставкам</a:t>
            </a:r>
          </a:p>
        </p:txBody>
      </p:sp>
      <p:sp>
        <p:nvSpPr>
          <p:cNvPr id="12295" name="Стрелка вправо 9">
            <a:extLst>
              <a:ext uri="{FF2B5EF4-FFF2-40B4-BE49-F238E27FC236}">
                <a16:creationId xmlns:a16="http://schemas.microsoft.com/office/drawing/2014/main" id="{3694B74E-553C-49AA-ABA4-4F2ADC1F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1109663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2296" name="Стрелка вправо 9">
            <a:extLst>
              <a:ext uri="{FF2B5EF4-FFF2-40B4-BE49-F238E27FC236}">
                <a16:creationId xmlns:a16="http://schemas.microsoft.com/office/drawing/2014/main" id="{3BB1290C-41AD-4B41-A5DE-E6228A38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5634038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5031468-9600-4181-A4A9-14B19925CAB0}"/>
              </a:ext>
            </a:extLst>
          </p:cNvPr>
          <p:cNvCxnSpPr>
            <a:cxnSpLocks/>
          </p:cNvCxnSpPr>
          <p:nvPr/>
        </p:nvCxnSpPr>
        <p:spPr>
          <a:xfrm flipV="1">
            <a:off x="487362" y="3115583"/>
            <a:ext cx="11217275" cy="571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Прямоугольник 7">
            <a:extLst>
              <a:ext uri="{FF2B5EF4-FFF2-40B4-BE49-F238E27FC236}">
                <a16:creationId xmlns:a16="http://schemas.microsoft.com/office/drawing/2014/main" id="{EF98703F-739A-41E2-9894-FDC1E361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5551488"/>
            <a:ext cx="60817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Программа льготных займов, субсидии промпредприятиям на уплату процентов по кредитам,  финансовое обеспечение лизинговых проектов</a:t>
            </a:r>
          </a:p>
        </p:txBody>
      </p:sp>
      <p:sp>
        <p:nvSpPr>
          <p:cNvPr id="12299" name="Стрелка вправо 9">
            <a:extLst>
              <a:ext uri="{FF2B5EF4-FFF2-40B4-BE49-F238E27FC236}">
                <a16:creationId xmlns:a16="http://schemas.microsoft.com/office/drawing/2014/main" id="{039C2EFE-7CCF-48AA-B6DE-51BD63CF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089400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pic>
        <p:nvPicPr>
          <p:cNvPr id="12300" name="Picture 13" descr="http://export57.ru/files/sitebanners/REC.jpg">
            <a:extLst>
              <a:ext uri="{FF2B5EF4-FFF2-40B4-BE49-F238E27FC236}">
                <a16:creationId xmlns:a16="http://schemas.microsoft.com/office/drawing/2014/main" id="{B81053A5-BA2D-42FD-8BAD-F7F8D456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746125"/>
            <a:ext cx="2038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38">
            <a:extLst>
              <a:ext uri="{FF2B5EF4-FFF2-40B4-BE49-F238E27FC236}">
                <a16:creationId xmlns:a16="http://schemas.microsoft.com/office/drawing/2014/main" id="{929451F0-7465-47E9-8F95-B7A289E6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1389063"/>
            <a:ext cx="250100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https://www.exportcenter.ru</a:t>
            </a:r>
            <a:endParaRPr lang="ru-RU" altLang="ru-RU" sz="1300" b="1" dirty="0">
              <a:solidFill>
                <a:srgbClr val="04617B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2302" name="Прямоугольник 7">
            <a:extLst>
              <a:ext uri="{FF2B5EF4-FFF2-40B4-BE49-F238E27FC236}">
                <a16:creationId xmlns:a16="http://schemas.microsoft.com/office/drawing/2014/main" id="{967496E8-1C84-41EA-AD77-2868C28A7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2200464"/>
            <a:ext cx="6367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Фабрика проектного финансирования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04617B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2304" name="Стрелка вправо 9">
            <a:extLst>
              <a:ext uri="{FF2B5EF4-FFF2-40B4-BE49-F238E27FC236}">
                <a16:creationId xmlns:a16="http://schemas.microsoft.com/office/drawing/2014/main" id="{85F190F5-E062-4668-8B9D-4BB112A0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312988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pic>
        <p:nvPicPr>
          <p:cNvPr id="12305" name="Picture 7" descr="http://corpmsp.ru/local/dist/images/desc-logo.png">
            <a:extLst>
              <a:ext uri="{FF2B5EF4-FFF2-40B4-BE49-F238E27FC236}">
                <a16:creationId xmlns:a16="http://schemas.microsoft.com/office/drawing/2014/main" id="{86BBFBF9-D4AB-44E4-8304-29F1D8A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502025"/>
            <a:ext cx="228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5" descr="https://www.mspbank.ru/templates/index/img/LOGOmsp.jpg">
            <a:extLst>
              <a:ext uri="{FF2B5EF4-FFF2-40B4-BE49-F238E27FC236}">
                <a16:creationId xmlns:a16="http://schemas.microsoft.com/office/drawing/2014/main" id="{C4E9D042-6898-4F89-81B6-A443FF0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640263"/>
            <a:ext cx="1809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Прямоугольник 7">
            <a:extLst>
              <a:ext uri="{FF2B5EF4-FFF2-40B4-BE49-F238E27FC236}">
                <a16:creationId xmlns:a16="http://schemas.microsoft.com/office/drawing/2014/main" id="{AA2BD5D0-2DD8-4791-9604-06E5F58C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4099552"/>
            <a:ext cx="6081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Финансовая, кредитная, лизинговая поддержка</a:t>
            </a:r>
          </a:p>
        </p:txBody>
      </p:sp>
      <p:sp>
        <p:nvSpPr>
          <p:cNvPr id="12308" name="Прямоугольник 36">
            <a:extLst>
              <a:ext uri="{FF2B5EF4-FFF2-40B4-BE49-F238E27FC236}">
                <a16:creationId xmlns:a16="http://schemas.microsoft.com/office/drawing/2014/main" id="{65D63023-2E2A-43BB-A5F4-CD11A584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358" y="4839818"/>
            <a:ext cx="168828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https://corpmsp.ru</a:t>
            </a:r>
            <a:endParaRPr lang="ru-RU" altLang="ru-RU" sz="1300" b="1" dirty="0">
              <a:solidFill>
                <a:srgbClr val="04617B"/>
              </a:solidFill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10" name="Picture 11" descr="https://www.tpprf-leasing.ru/workdir/photos/frp_582_416.png">
            <a:extLst>
              <a:ext uri="{FF2B5EF4-FFF2-40B4-BE49-F238E27FC236}">
                <a16:creationId xmlns:a16="http://schemas.microsoft.com/office/drawing/2014/main" id="{904171BF-E12F-47FC-83AB-DAD8ED3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6" y="5260975"/>
            <a:ext cx="2467382" cy="5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Прямоугольник 41">
            <a:extLst>
              <a:ext uri="{FF2B5EF4-FFF2-40B4-BE49-F238E27FC236}">
                <a16:creationId xmlns:a16="http://schemas.microsoft.com/office/drawing/2014/main" id="{8879095F-6244-4BA0-A33A-E1FB84DD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2517" y="5452592"/>
            <a:ext cx="139012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https://frprf.ru</a:t>
            </a:r>
            <a:endParaRPr lang="ru-RU" altLang="ru-RU" sz="1300" b="1" dirty="0">
              <a:solidFill>
                <a:srgbClr val="04617B"/>
              </a:solidFill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12" name="Рисунок 2">
            <a:extLst>
              <a:ext uri="{FF2B5EF4-FFF2-40B4-BE49-F238E27FC236}">
                <a16:creationId xmlns:a16="http://schemas.microsoft.com/office/drawing/2014/main" id="{C8E2B1C6-1F8E-4217-9795-0DDAA6CE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5915025"/>
            <a:ext cx="2670487" cy="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3" name="Прямоугольник 41">
            <a:extLst>
              <a:ext uri="{FF2B5EF4-FFF2-40B4-BE49-F238E27FC236}">
                <a16:creationId xmlns:a16="http://schemas.microsoft.com/office/drawing/2014/main" id="{6ED6BAC3-3F93-4D29-9874-FDBA3637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897" y="6457766"/>
            <a:ext cx="20377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https://frp.kirovreg.ru/</a:t>
            </a:r>
            <a:endParaRPr lang="ru-RU" altLang="ru-RU" sz="1300" b="1" dirty="0">
              <a:solidFill>
                <a:srgbClr val="04617B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2316" name="TextBox 31">
            <a:extLst>
              <a:ext uri="{FF2B5EF4-FFF2-40B4-BE49-F238E27FC236}">
                <a16:creationId xmlns:a16="http://schemas.microsoft.com/office/drawing/2014/main" id="{A0D1F325-E727-42E0-9A32-A698C627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638" y="2667887"/>
            <a:ext cx="23054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00" b="1" dirty="0">
                <a:solidFill>
                  <a:srgbClr val="04617B"/>
                </a:solidFill>
                <a:latin typeface="Ubuntu" panose="020B0504030602030204" pitchFamily="34" charset="0"/>
                <a:hlinkClick r:id="rId7" invalidUrl="https://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altLang="ru-RU" sz="1300" b="1" dirty="0" err="1">
                <a:solidFill>
                  <a:srgbClr val="04617B"/>
                </a:solidFill>
                <a:latin typeface="Ubuntu" panose="020B0504030602030204" pitchFamily="34" charset="0"/>
              </a:rPr>
              <a:t>вэб.рф</a:t>
            </a:r>
            <a:endParaRPr lang="ru-RU" altLang="ru-RU" sz="1300" b="1" dirty="0">
              <a:solidFill>
                <a:srgbClr val="04617B"/>
              </a:solidFill>
              <a:latin typeface="Ubuntu" panose="020B050403060203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85225" y="103981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  <p:pic>
        <p:nvPicPr>
          <p:cNvPr id="3" name="Picture 31" descr="ВЭБ.РФ">
            <a:extLst>
              <a:ext uri="{FF2B5EF4-FFF2-40B4-BE49-F238E27FC236}">
                <a16:creationId xmlns:a16="http://schemas.microsoft.com/office/drawing/2014/main" id="{5B5A7635-8CC2-9978-EC2E-22D91924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99" y="1813885"/>
            <a:ext cx="1051859" cy="105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D765C750-8681-41A3-A46A-A146862E09DD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Инвестиционный потенциал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6288170-19D8-4E98-90C4-BE7BDE547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178084"/>
              </p:ext>
            </p:extLst>
          </p:nvPr>
        </p:nvGraphicFramePr>
        <p:xfrm>
          <a:off x="696686" y="863133"/>
          <a:ext cx="11298579" cy="563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891588" y="434975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678" y="3765664"/>
            <a:ext cx="2682472" cy="226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7123" y="3798088"/>
            <a:ext cx="2532184" cy="217793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202867" y="5774095"/>
            <a:ext cx="2446440" cy="719129"/>
            <a:chOff x="10119673" y="5141126"/>
            <a:chExt cx="2385361" cy="75045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Прямоугольная выноска 7"/>
            <p:cNvSpPr/>
            <p:nvPr/>
          </p:nvSpPr>
          <p:spPr>
            <a:xfrm>
              <a:off x="10119673" y="5141126"/>
              <a:ext cx="2385361" cy="750450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solidFill>
                <a:srgbClr val="126F87"/>
              </a:solidFill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Прямоугольная выноска 4"/>
            <p:cNvSpPr txBox="1"/>
            <p:nvPr/>
          </p:nvSpPr>
          <p:spPr>
            <a:xfrm>
              <a:off x="10196497" y="5211987"/>
              <a:ext cx="2159315" cy="5637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rgbClr val="126F87"/>
                  </a:solidFill>
                  <a:latin typeface="Calibri" panose="020F0502020204030204" pitchFamily="34" charset="0"/>
                  <a:ea typeface="+mn-ea"/>
                  <a:cs typeface="+mn-cs"/>
                </a:rPr>
                <a:t>Развитие сферы общественного питания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rgbClr val="126F87"/>
                </a:solidFill>
                <a:latin typeface="Ubuntu" panose="020B0504030602030204" pitchFamily="34" charset="0"/>
              </a:rPr>
              <a:t>Предлагаемые инвестиционные площадки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1 – Земельный участок 43:36:310201:526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2 – Земельный участок 43:36:310201:355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3 – Земельный участок 43:36:310201:353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4 – Земельный участок 43:36:310203:146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5 – </a:t>
            </a: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Земельный участок 43:36:310201:331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6 – Земельный участок 43:36:000000:106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7 </a:t>
            </a: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– Земельный участок 43:36:000000:107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8 </a:t>
            </a: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– Земельный участок 43:36:000000:37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9 </a:t>
            </a: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– Земельный участок 43:36:000000:88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10 </a:t>
            </a: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- Земельный участок 43:36:000000:96</a:t>
            </a:r>
          </a:p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11 </a:t>
            </a:r>
            <a:r>
              <a:rPr lang="ru-RU" altLang="ru-RU" sz="2400" dirty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– Земельный участок 43:36:000000:99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9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A454BCC3-13EE-4E52-BC23-1CB0C346B73C}"/>
              </a:ext>
            </a:extLst>
          </p:cNvPr>
          <p:cNvSpPr txBox="1">
            <a:spLocks/>
          </p:cNvSpPr>
          <p:nvPr/>
        </p:nvSpPr>
        <p:spPr bwMode="auto">
          <a:xfrm>
            <a:off x="259524" y="175487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Контакты</a:t>
            </a:r>
          </a:p>
        </p:txBody>
      </p:sp>
      <p:sp>
        <p:nvSpPr>
          <p:cNvPr id="14339" name="Прямоугольник 6">
            <a:extLst>
              <a:ext uri="{FF2B5EF4-FFF2-40B4-BE49-F238E27FC236}">
                <a16:creationId xmlns:a16="http://schemas.microsoft.com/office/drawing/2014/main" id="{376140F2-C1AD-4F55-BA9A-72EAE67F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1284595"/>
            <a:ext cx="390842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Чурин Сергей Сергеевич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Глава </a:t>
            </a:r>
            <a:r>
              <a:rPr lang="ru-RU" altLang="ru-RU" sz="1600" dirty="0" err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Фаленского</a:t>
            </a: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 муниципального округа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8(83332)2-15-35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81123</a:t>
            </a:r>
            <a:r>
              <a:rPr lang="en-US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@yandex.ru</a:t>
            </a:r>
            <a:r>
              <a:rPr lang="ru-RU" altLang="ru-RU" sz="18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entury Gothic" panose="020B0502020202020204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     </a:t>
            </a:r>
            <a:endParaRPr lang="ru-RU" altLang="ru-RU" sz="1800" dirty="0">
              <a:solidFill>
                <a:srgbClr val="002060"/>
              </a:solidFill>
              <a:latin typeface="Century Gothic" panose="020B0502020202020204" pitchFamily="34" charset="0"/>
              <a:sym typeface="PFBeauSansPro-Regular"/>
            </a:endParaRPr>
          </a:p>
        </p:txBody>
      </p:sp>
      <p:sp>
        <p:nvSpPr>
          <p:cNvPr id="14340" name="Прямоугольник 14">
            <a:extLst>
              <a:ext uri="{FF2B5EF4-FFF2-40B4-BE49-F238E27FC236}">
                <a16:creationId xmlns:a16="http://schemas.microsoft.com/office/drawing/2014/main" id="{7164EA7A-C1C1-4497-962E-DBCA5E84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460" y="1572109"/>
            <a:ext cx="41030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Лебедева Ольга Ивановна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Заместитель главы администрации муниципального округа по финансовым и экономическим вопросам, заведующая отделом экономики  и информационной безопасности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89536921972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otdeconfal@mail.ru</a:t>
            </a:r>
            <a:endParaRPr lang="ru-RU" altLang="ru-RU" sz="1600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4341" name="Прямоугольник 15">
            <a:extLst>
              <a:ext uri="{FF2B5EF4-FFF2-40B4-BE49-F238E27FC236}">
                <a16:creationId xmlns:a16="http://schemas.microsoft.com/office/drawing/2014/main" id="{7CB71B22-A835-4A87-9981-9EB19520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65" y="4200525"/>
            <a:ext cx="12192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КОГКУ «Агентство инвестиционного развития Кировской области»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6100</a:t>
            </a:r>
            <a:r>
              <a:rPr lang="en-US" altLang="ru-RU" sz="12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01</a:t>
            </a:r>
            <a:r>
              <a:rPr lang="ru-RU" altLang="ru-RU" sz="12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, Россия, г. Киров, ул. Комсомольская, 10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Ягафарова</a:t>
            </a: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 Эльвира </a:t>
            </a:r>
            <a:r>
              <a:rPr lang="ru-RU" altLang="ru-RU" sz="1600" b="1" dirty="0" err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Вакифовна</a:t>
            </a:r>
            <a:endParaRPr lang="ru-RU" altLang="ru-RU" sz="1600" b="1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Директор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8(8332) 22-10-77,   </a:t>
            </a:r>
            <a:r>
              <a:rPr lang="en-US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airko43@mail.ru</a:t>
            </a:r>
            <a:endParaRPr lang="ru-RU" altLang="ru-RU" sz="1600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4342" name="Прямоугольник 17">
            <a:extLst>
              <a:ext uri="{FF2B5EF4-FFF2-40B4-BE49-F238E27FC236}">
                <a16:creationId xmlns:a16="http://schemas.microsoft.com/office/drawing/2014/main" id="{1E14E24F-F33F-449D-9469-A5B64DEC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3479553"/>
            <a:ext cx="292900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900" b="1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altLang="ru-RU" sz="1900" b="1" dirty="0" smtClean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altLang="ru-RU" sz="1900" b="1" dirty="0" err="1" smtClean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фаленки</a:t>
            </a:r>
            <a:r>
              <a:rPr lang="en-US" altLang="ru-RU" sz="1900" b="1" dirty="0" smtClean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  <a:r>
              <a:rPr lang="ru-RU" altLang="ru-RU" sz="1900" b="1" dirty="0" err="1" smtClean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дм.рф</a:t>
            </a:r>
            <a:r>
              <a:rPr lang="en-US" altLang="ru-RU" sz="1900" b="1" dirty="0" smtClean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altLang="ru-RU" sz="1900" b="1" u="sng" dirty="0">
              <a:solidFill>
                <a:srgbClr val="126F87"/>
              </a:solidFill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  <a:sym typeface="PFBeauSansPro-Regular"/>
            </a:endParaRPr>
          </a:p>
        </p:txBody>
      </p:sp>
      <p:pic>
        <p:nvPicPr>
          <p:cNvPr id="14343" name="Picture 2" descr="C:\Documents and Settings\User3205.BABUSHKINA_ECON\Рабочий стол\письма в работе\презентация инвестпривлекатеьность до 17.04\сайт.jpg">
            <a:extLst>
              <a:ext uri="{FF2B5EF4-FFF2-40B4-BE49-F238E27FC236}">
                <a16:creationId xmlns:a16="http://schemas.microsoft.com/office/drawing/2014/main" id="{FFF7CCA9-82B5-48B8-8548-AE3B41B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11290"/>
            <a:ext cx="476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5936346-89E7-4118-9E0F-3B95958C51D0}"/>
              </a:ext>
            </a:extLst>
          </p:cNvPr>
          <p:cNvCxnSpPr/>
          <p:nvPr/>
        </p:nvCxnSpPr>
        <p:spPr>
          <a:xfrm>
            <a:off x="2722752" y="4011569"/>
            <a:ext cx="6534150" cy="1588"/>
          </a:xfrm>
          <a:prstGeom prst="line">
            <a:avLst/>
          </a:prstGeom>
          <a:ln w="28575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6CC8F82-374E-4F08-B9D2-9CD3AF2C5732}"/>
              </a:ext>
            </a:extLst>
          </p:cNvPr>
          <p:cNvSpPr txBox="1">
            <a:spLocks/>
          </p:cNvSpPr>
          <p:nvPr/>
        </p:nvSpPr>
        <p:spPr bwMode="auto">
          <a:xfrm>
            <a:off x="96765" y="5900738"/>
            <a:ext cx="121920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Инвестируйте в  </a:t>
            </a:r>
            <a:r>
              <a:rPr lang="ru-RU" altLang="ru-RU" sz="2400" dirty="0" err="1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Фален</a:t>
            </a:r>
            <a:r>
              <a:rPr lang="en-US" altLang="ru-RU" sz="24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c</a:t>
            </a:r>
            <a:r>
              <a:rPr lang="ru-RU" altLang="ru-RU" sz="24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кий муниципальный округ!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8C9E724-B22C-4B6C-ACF4-292E962526A0}"/>
              </a:ext>
            </a:extLst>
          </p:cNvPr>
          <p:cNvSpPr txBox="1">
            <a:spLocks/>
          </p:cNvSpPr>
          <p:nvPr/>
        </p:nvSpPr>
        <p:spPr bwMode="auto">
          <a:xfrm>
            <a:off x="96765" y="6397626"/>
            <a:ext cx="121920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Инвестируйте в Кировскую область!</a:t>
            </a:r>
          </a:p>
        </p:txBody>
      </p:sp>
      <p:sp>
        <p:nvSpPr>
          <p:cNvPr id="14350" name="Прямоугольник 1">
            <a:extLst>
              <a:ext uri="{FF2B5EF4-FFF2-40B4-BE49-F238E27FC236}">
                <a16:creationId xmlns:a16="http://schemas.microsoft.com/office/drawing/2014/main" id="{CB51413A-055B-446C-8106-4CBF9814B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719138"/>
            <a:ext cx="7994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Администрация </a:t>
            </a:r>
            <a:r>
              <a:rPr lang="ru-RU" altLang="ru-RU" sz="2000" b="1" dirty="0" err="1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Фаленского</a:t>
            </a: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 муниципального округа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612500, Кировская обл., </a:t>
            </a:r>
            <a:r>
              <a:rPr lang="ru-RU" altLang="ru-RU" sz="2000" b="1" dirty="0" err="1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пгт</a:t>
            </a: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 </a:t>
            </a:r>
            <a:r>
              <a:rPr lang="ru-RU" altLang="ru-RU" sz="2000" b="1" dirty="0" err="1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Фаленки</a:t>
            </a: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, ул. Свободы, 65</a:t>
            </a:r>
            <a:r>
              <a:rPr lang="ru-RU" altLang="ru-RU" sz="24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866898" y="151585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AD565-13B7-446D-B027-3A9C9704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88913"/>
            <a:ext cx="10515600" cy="315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Географическое описание</a:t>
            </a:r>
            <a:r>
              <a:rPr lang="en-US" sz="3600" dirty="0">
                <a:solidFill>
                  <a:srgbClr val="126F87"/>
                </a:solidFill>
                <a:latin typeface="Ubuntu" panose="020B0504030602030204" pitchFamily="34" charset="0"/>
              </a:rPr>
              <a:t> 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округа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660921" y="282575"/>
            <a:ext cx="3531079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4F4863E3-1608-4E2B-9C57-B73BF903B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54695"/>
              </p:ext>
            </p:extLst>
          </p:nvPr>
        </p:nvGraphicFramePr>
        <p:xfrm>
          <a:off x="5897289" y="1091095"/>
          <a:ext cx="6124850" cy="500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image1.slideserve.com/3248764/slide2-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36984"/>
          <a:stretch/>
        </p:blipFill>
        <p:spPr bwMode="auto">
          <a:xfrm>
            <a:off x="838199" y="685527"/>
            <a:ext cx="4343401" cy="5814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F578B-5226-404F-86D8-C55DDE89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88913"/>
            <a:ext cx="10515600" cy="315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Транспортная доступность</a:t>
            </a:r>
          </a:p>
        </p:txBody>
      </p:sp>
      <p:sp>
        <p:nvSpPr>
          <p:cNvPr id="4101" name="Прямоугольник 6">
            <a:extLst>
              <a:ext uri="{FF2B5EF4-FFF2-40B4-BE49-F238E27FC236}">
                <a16:creationId xmlns:a16="http://schemas.microsoft.com/office/drawing/2014/main" id="{78FBDC4C-0A58-490C-BC74-C1E08E25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5175250"/>
            <a:ext cx="2479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До аэропорта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в г. Киров – 167 км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  в г. Казань – 540 км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 в г. Пермь – 400 км         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    в г. Ижевск -  279 км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4617B"/>
              </a:solidFill>
              <a:latin typeface="Ubuntu" panose="020B0504030602030204" pitchFamily="34" charset="0"/>
            </a:endParaRPr>
          </a:p>
        </p:txBody>
      </p:sp>
      <p:sp>
        <p:nvSpPr>
          <p:cNvPr id="4102" name="Прямоугольник 8">
            <a:extLst>
              <a:ext uri="{FF2B5EF4-FFF2-40B4-BE49-F238E27FC236}">
                <a16:creationId xmlns:a16="http://schemas.microsoft.com/office/drawing/2014/main" id="{A78B1AFC-DEF0-4DAF-9E41-6C26FC3D6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1333500"/>
            <a:ext cx="5964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Железнодорожная магистраль Москва- Владивосток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Региональная автомобильная дорога Киров- Кирово-Чепецк – Зуевка- </a:t>
            </a:r>
            <a:r>
              <a:rPr lang="ru-RU" altLang="ru-RU" sz="1600" b="1" dirty="0" err="1">
                <a:solidFill>
                  <a:srgbClr val="04617B"/>
                </a:solidFill>
                <a:latin typeface="Ubuntu" panose="020B0504030602030204" pitchFamily="34" charset="0"/>
              </a:rPr>
              <a:t>Фаленки</a:t>
            </a: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-граница Удмуртской Республики</a:t>
            </a:r>
          </a:p>
        </p:txBody>
      </p:sp>
      <p:sp>
        <p:nvSpPr>
          <p:cNvPr id="4103" name="Прямоугольник 13">
            <a:extLst>
              <a:ext uri="{FF2B5EF4-FFF2-40B4-BE49-F238E27FC236}">
                <a16:creationId xmlns:a16="http://schemas.microsoft.com/office/drawing/2014/main" id="{848EB01E-E357-498C-9DBD-BB228C64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660" y="2670067"/>
            <a:ext cx="45370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Расстояние по автомобильным дорогам до крупных городов РФ: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Москва - 1093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Пермь - 399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Киров - 151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Ижевск - 264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Казань – 530 км</a:t>
            </a:r>
          </a:p>
        </p:txBody>
      </p:sp>
      <p:pic>
        <p:nvPicPr>
          <p:cNvPr id="11266" name="Picture 2" descr="https://i.mycdn.me/i?r=AzEPZsRbOZEKgBhR0XGMT1Rks5MfjKEUd0AzPFX4meLSa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4" y="922338"/>
            <a:ext cx="3249371" cy="2160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oto-tula.ru/files/p0055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85" y="2530693"/>
            <a:ext cx="3163965" cy="2109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rogorod43.ru/userfiles/picfullsize/img-64126-15596509535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1" y="4278923"/>
            <a:ext cx="3402304" cy="222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3">
            <a:extLst>
              <a:ext uri="{FF2B5EF4-FFF2-40B4-BE49-F238E27FC236}">
                <a16:creationId xmlns:a16="http://schemas.microsoft.com/office/drawing/2014/main" id="{0A00B377-4BF6-4BF9-8673-D57D36335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73612"/>
              </p:ext>
            </p:extLst>
          </p:nvPr>
        </p:nvGraphicFramePr>
        <p:xfrm>
          <a:off x="4518025" y="2065338"/>
          <a:ext cx="5221288" cy="437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A707D402-51F9-455F-9F0F-795D5ACCECE4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Структура экономики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F67ED-D557-40F1-A65D-249BAFA19399}"/>
              </a:ext>
            </a:extLst>
          </p:cNvPr>
          <p:cNvSpPr txBox="1"/>
          <p:nvPr/>
        </p:nvSpPr>
        <p:spPr>
          <a:xfrm>
            <a:off x="134224" y="1417429"/>
            <a:ext cx="93614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Оборот организаций  за 2022 год – 2712,6 млн. рублей</a:t>
            </a:r>
          </a:p>
        </p:txBody>
      </p:sp>
      <p:cxnSp>
        <p:nvCxnSpPr>
          <p:cNvPr id="5127" name="Прямая соединительная линия 19">
            <a:extLst>
              <a:ext uri="{FF2B5EF4-FFF2-40B4-BE49-F238E27FC236}">
                <a16:creationId xmlns:a16="http://schemas.microsoft.com/office/drawing/2014/main" id="{7A95F7AB-8529-4029-800C-1AC6C8A5CFD7}"/>
              </a:ext>
            </a:extLst>
          </p:cNvPr>
          <p:cNvCxnSpPr>
            <a:cxnSpLocks/>
          </p:cNvCxnSpPr>
          <p:nvPr/>
        </p:nvCxnSpPr>
        <p:spPr bwMode="auto">
          <a:xfrm flipV="1">
            <a:off x="3400670" y="4589585"/>
            <a:ext cx="2695330" cy="375995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Диаграмма 15">
            <a:extLst>
              <a:ext uri="{FF2B5EF4-FFF2-40B4-BE49-F238E27FC236}">
                <a16:creationId xmlns:a16="http://schemas.microsoft.com/office/drawing/2014/main" id="{FC7D6710-6CFA-4227-9F00-C45BCA0C3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353763"/>
              </p:ext>
            </p:extLst>
          </p:nvPr>
        </p:nvGraphicFramePr>
        <p:xfrm>
          <a:off x="479425" y="2142331"/>
          <a:ext cx="4612692" cy="461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4">
            <a:extLst>
              <a:ext uri="{FF2B5EF4-FFF2-40B4-BE49-F238E27FC236}">
                <a16:creationId xmlns:a16="http://schemas.microsoft.com/office/drawing/2014/main" id="{30270359-25F8-40E2-B546-8EB6A8124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237443"/>
              </p:ext>
            </p:extLst>
          </p:nvPr>
        </p:nvGraphicFramePr>
        <p:xfrm>
          <a:off x="7924800" y="1284288"/>
          <a:ext cx="4230688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82C5B5-CEC1-40D0-95C4-0FFEA5C8FEC7}"/>
              </a:ext>
            </a:extLst>
          </p:cNvPr>
          <p:cNvSpPr txBox="1"/>
          <p:nvPr/>
        </p:nvSpPr>
        <p:spPr>
          <a:xfrm>
            <a:off x="134224" y="577686"/>
            <a:ext cx="8126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Объем отгруженных товаров собственного производства, выполненных работ и услуг собственными силами в </a:t>
            </a:r>
            <a:r>
              <a:rPr lang="en-US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муниципальном образовании за 2022 год –  619,1  млн. рублей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67DAD7C4-230D-4C1D-9063-D9DCBD6884FB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Преимущества муниципального округа</a:t>
            </a:r>
          </a:p>
        </p:txBody>
      </p:sp>
      <p:sp>
        <p:nvSpPr>
          <p:cNvPr id="6154" name="TextBox 24">
            <a:extLst>
              <a:ext uri="{FF2B5EF4-FFF2-40B4-BE49-F238E27FC236}">
                <a16:creationId xmlns:a16="http://schemas.microsoft.com/office/drawing/2014/main" id="{28BFA9AF-AB54-4860-84A1-2A9CEC0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665" y="1090224"/>
            <a:ext cx="2351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Выгодное  транспортное расположение</a:t>
            </a:r>
          </a:p>
        </p:txBody>
      </p:sp>
      <p:sp>
        <p:nvSpPr>
          <p:cNvPr id="6155" name="TextBox 26">
            <a:extLst>
              <a:ext uri="{FF2B5EF4-FFF2-40B4-BE49-F238E27FC236}">
                <a16:creationId xmlns:a16="http://schemas.microsoft.com/office/drawing/2014/main" id="{F2E4F2DF-86B7-4633-8289-60222436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722" y="1228723"/>
            <a:ext cx="18375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Природно-ресурсный потенциал</a:t>
            </a:r>
          </a:p>
        </p:txBody>
      </p:sp>
      <p:sp>
        <p:nvSpPr>
          <p:cNvPr id="6157" name="TextBox 30">
            <a:extLst>
              <a:ext uri="{FF2B5EF4-FFF2-40B4-BE49-F238E27FC236}">
                <a16:creationId xmlns:a16="http://schemas.microsoft.com/office/drawing/2014/main" id="{5D496635-F636-466F-AC9D-830E3D0C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722" y="3154605"/>
            <a:ext cx="218049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Свободные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инвестиционные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площадки</a:t>
            </a:r>
          </a:p>
        </p:txBody>
      </p:sp>
      <p:sp>
        <p:nvSpPr>
          <p:cNvPr id="6158" name="TextBox 32">
            <a:extLst>
              <a:ext uri="{FF2B5EF4-FFF2-40B4-BE49-F238E27FC236}">
                <a16:creationId xmlns:a16="http://schemas.microsoft.com/office/drawing/2014/main" id="{2E77AA9D-C104-411F-B769-A289773B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665" y="4750044"/>
            <a:ext cx="2805113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55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Наличие сельскохозяйственных угодий, пригодных для дальнейшего сельскохозяйственного использования</a:t>
            </a:r>
          </a:p>
        </p:txBody>
      </p:sp>
      <p:sp>
        <p:nvSpPr>
          <p:cNvPr id="6159" name="TextBox 34">
            <a:extLst>
              <a:ext uri="{FF2B5EF4-FFF2-40B4-BE49-F238E27FC236}">
                <a16:creationId xmlns:a16="http://schemas.microsoft.com/office/drawing/2014/main" id="{9387DDFD-EE2B-4031-A879-6B8B2F98D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904" y="5218700"/>
            <a:ext cx="2044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Элитное семеноводство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  <p:pic>
        <p:nvPicPr>
          <p:cNvPr id="1026" name="Picture 2" descr="https://topkin.ru/wp-content/uploads/2017/04/m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5" y="811198"/>
            <a:ext cx="3245186" cy="216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i.mycdn.me/i?r=AzEPZsRbOZEKgBhR0XGMT1RkcAUXclyBE4lZibumonPoC6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t="18280" r="10960" b="17808"/>
          <a:stretch/>
        </p:blipFill>
        <p:spPr bwMode="auto">
          <a:xfrm>
            <a:off x="212602" y="4566697"/>
            <a:ext cx="3164108" cy="211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s://www.yarnews.net/files/1/1000/63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99" y="2557830"/>
            <a:ext cx="3208052" cy="2142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mep.mosreg.ru/upload/iblock/9f9/kotelni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77" y="739574"/>
            <a:ext cx="3015846" cy="189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s://irsau.ru/news/2019/07/22/1/00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 bwMode="auto">
          <a:xfrm>
            <a:off x="8959277" y="4566697"/>
            <a:ext cx="3015846" cy="211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61A9C82E-41C0-4841-8418-A403AA41D4A6}"/>
              </a:ext>
            </a:extLst>
          </p:cNvPr>
          <p:cNvSpPr/>
          <p:nvPr/>
        </p:nvSpPr>
        <p:spPr>
          <a:xfrm>
            <a:off x="9340937" y="2280444"/>
            <a:ext cx="2208213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3FA4FE8A-8DE3-4EC1-9113-E645F3A4F1D1}"/>
              </a:ext>
            </a:extLst>
          </p:cNvPr>
          <p:cNvSpPr/>
          <p:nvPr/>
        </p:nvSpPr>
        <p:spPr>
          <a:xfrm>
            <a:off x="6445337" y="2285207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441A2C75-8259-4847-8F84-AB05AF96B1BC}"/>
              </a:ext>
            </a:extLst>
          </p:cNvPr>
          <p:cNvSpPr/>
          <p:nvPr/>
        </p:nvSpPr>
        <p:spPr>
          <a:xfrm>
            <a:off x="3548150" y="2288382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47915FCC-8AFB-4465-9076-A3511CF0D2A2}"/>
              </a:ext>
            </a:extLst>
          </p:cNvPr>
          <p:cNvSpPr/>
          <p:nvPr/>
        </p:nvSpPr>
        <p:spPr>
          <a:xfrm>
            <a:off x="770025" y="1094582"/>
            <a:ext cx="1985962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970C7CA2-DB04-46A3-84BB-FDD414A18122}"/>
              </a:ext>
            </a:extLst>
          </p:cNvPr>
          <p:cNvSpPr/>
          <p:nvPr/>
        </p:nvSpPr>
        <p:spPr>
          <a:xfrm>
            <a:off x="3659275" y="1094582"/>
            <a:ext cx="1987550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4AC9C6B9-41E3-4C82-8898-F2065B85759B}"/>
              </a:ext>
            </a:extLst>
          </p:cNvPr>
          <p:cNvSpPr/>
          <p:nvPr/>
        </p:nvSpPr>
        <p:spPr>
          <a:xfrm>
            <a:off x="6481850" y="1099344"/>
            <a:ext cx="1987550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2C6551CD-A3CC-47C3-874A-12F16EEC2DD8}"/>
              </a:ext>
            </a:extLst>
          </p:cNvPr>
          <p:cNvSpPr txBox="1">
            <a:spLocks/>
          </p:cNvSpPr>
          <p:nvPr/>
        </p:nvSpPr>
        <p:spPr bwMode="auto">
          <a:xfrm>
            <a:off x="192088" y="187325"/>
            <a:ext cx="105156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Инфраструктура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E3C69-9800-465F-9AD8-398259C6298E}"/>
              </a:ext>
            </a:extLst>
          </p:cNvPr>
          <p:cNvSpPr txBox="1"/>
          <p:nvPr/>
        </p:nvSpPr>
        <p:spPr>
          <a:xfrm>
            <a:off x="806537" y="1335882"/>
            <a:ext cx="1949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социальная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923CBD0-B1B1-4466-AC55-A255C72A2EC4}"/>
              </a:ext>
            </a:extLst>
          </p:cNvPr>
          <p:cNvSpPr/>
          <p:nvPr/>
        </p:nvSpPr>
        <p:spPr>
          <a:xfrm>
            <a:off x="695412" y="2282032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193" name="TextBox 11">
            <a:extLst>
              <a:ext uri="{FF2B5EF4-FFF2-40B4-BE49-F238E27FC236}">
                <a16:creationId xmlns:a16="http://schemas.microsoft.com/office/drawing/2014/main" id="{860D0B8A-F943-4C61-B073-CA72B27E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37" y="2332832"/>
            <a:ext cx="2117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детские сады</a:t>
            </a:r>
          </a:p>
        </p:txBody>
      </p:sp>
      <p:sp>
        <p:nvSpPr>
          <p:cNvPr id="7194" name="TextBox 10">
            <a:extLst>
              <a:ext uri="{FF2B5EF4-FFF2-40B4-BE49-F238E27FC236}">
                <a16:creationId xmlns:a16="http://schemas.microsoft.com/office/drawing/2014/main" id="{276AE288-51CA-4FD1-B3C7-1894E108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37" y="2570957"/>
            <a:ext cx="2117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школы</a:t>
            </a:r>
          </a:p>
        </p:txBody>
      </p:sp>
      <p:sp>
        <p:nvSpPr>
          <p:cNvPr id="7195" name="TextBox 9">
            <a:extLst>
              <a:ext uri="{FF2B5EF4-FFF2-40B4-BE49-F238E27FC236}">
                <a16:creationId xmlns:a16="http://schemas.microsoft.com/office/drawing/2014/main" id="{0EA4D3C3-EB95-4AA8-AB1B-F9A46595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00" y="2818607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больница</a:t>
            </a:r>
          </a:p>
        </p:txBody>
      </p:sp>
      <p:sp>
        <p:nvSpPr>
          <p:cNvPr id="7196" name="TextBox 12">
            <a:extLst>
              <a:ext uri="{FF2B5EF4-FFF2-40B4-BE49-F238E27FC236}">
                <a16:creationId xmlns:a16="http://schemas.microsoft.com/office/drawing/2014/main" id="{9C3D87BD-0EC7-4E87-947A-04311672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12" y="3059907"/>
            <a:ext cx="2101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библиотеки</a:t>
            </a:r>
          </a:p>
        </p:txBody>
      </p:sp>
      <p:sp>
        <p:nvSpPr>
          <p:cNvPr id="7197" name="TextBox 15">
            <a:extLst>
              <a:ext uri="{FF2B5EF4-FFF2-40B4-BE49-F238E27FC236}">
                <a16:creationId xmlns:a16="http://schemas.microsoft.com/office/drawing/2014/main" id="{DE037279-2A15-4566-B4C2-7C0D4D07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7" y="3296444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объекты </a:t>
            </a:r>
            <a:r>
              <a:rPr lang="ru-RU" altLang="ru-RU" sz="1200" b="1" dirty="0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спорта</a:t>
            </a:r>
            <a:endParaRPr lang="ru-RU" altLang="ru-RU" sz="1200" b="1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7198" name="TextBox 13">
            <a:extLst>
              <a:ext uri="{FF2B5EF4-FFF2-40B4-BE49-F238E27FC236}">
                <a16:creationId xmlns:a16="http://schemas.microsoft.com/office/drawing/2014/main" id="{684C6A33-3794-46D9-8B5A-4B6ECA49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25" y="3531394"/>
            <a:ext cx="2101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учреждения культуры</a:t>
            </a:r>
          </a:p>
        </p:txBody>
      </p:sp>
      <p:sp>
        <p:nvSpPr>
          <p:cNvPr id="7199" name="TextBox 14">
            <a:extLst>
              <a:ext uri="{FF2B5EF4-FFF2-40B4-BE49-F238E27FC236}">
                <a16:creationId xmlns:a16="http://schemas.microsoft.com/office/drawing/2014/main" id="{48869CFB-B6C9-47B5-A8BF-7BFD7236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50" y="3783807"/>
            <a:ext cx="2106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доп.</a:t>
            </a:r>
            <a:r>
              <a:rPr lang="ru-RU" altLang="ru-RU" sz="1200">
                <a:solidFill>
                  <a:srgbClr val="126F87"/>
                </a:solidFill>
                <a:latin typeface="Ubuntu" panose="020B0504030602030204" pitchFamily="34" charset="0"/>
              </a:rPr>
              <a:t> </a:t>
            </a: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образование </a:t>
            </a:r>
          </a:p>
        </p:txBody>
      </p:sp>
      <p:sp>
        <p:nvSpPr>
          <p:cNvPr id="7200" name="TextBox 16">
            <a:extLst>
              <a:ext uri="{FF2B5EF4-FFF2-40B4-BE49-F238E27FC236}">
                <a16:creationId xmlns:a16="http://schemas.microsoft.com/office/drawing/2014/main" id="{063C14CD-94A5-444C-BB7D-11A615A2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50" y="4006057"/>
            <a:ext cx="2081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социальная поддержка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B7E28D0-307F-4CE1-A899-EF0B235E6D47}"/>
              </a:ext>
            </a:extLst>
          </p:cNvPr>
          <p:cNvCxnSpPr>
            <a:cxnSpLocks/>
            <a:stCxn id="27" idx="0"/>
            <a:endCxn id="27" idx="0"/>
          </p:cNvCxnSpPr>
          <p:nvPr/>
        </p:nvCxnSpPr>
        <p:spPr>
          <a:xfrm>
            <a:off x="1746337" y="22820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831EC9E-1FE2-47C4-B481-C253DDF2C33F}"/>
              </a:ext>
            </a:extLst>
          </p:cNvPr>
          <p:cNvCxnSpPr/>
          <p:nvPr/>
        </p:nvCxnSpPr>
        <p:spPr>
          <a:xfrm rot="5400000" flipH="1" flipV="1">
            <a:off x="1624893" y="2128838"/>
            <a:ext cx="246063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912F8C-A50D-4EC6-A759-1DD2569FCB12}"/>
              </a:ext>
            </a:extLst>
          </p:cNvPr>
          <p:cNvSpPr txBox="1"/>
          <p:nvPr/>
        </p:nvSpPr>
        <p:spPr>
          <a:xfrm>
            <a:off x="3659275" y="1331119"/>
            <a:ext cx="1970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транспортная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9F1F964-3FE3-4113-9509-15CC29CEDFF0}"/>
              </a:ext>
            </a:extLst>
          </p:cNvPr>
          <p:cNvCxnSpPr/>
          <p:nvPr/>
        </p:nvCxnSpPr>
        <p:spPr>
          <a:xfrm rot="5400000" flipH="1" flipV="1">
            <a:off x="4509381" y="2133600"/>
            <a:ext cx="247650" cy="1588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4F34FB-00B8-466C-AB53-625C71C498B7}"/>
              </a:ext>
            </a:extLst>
          </p:cNvPr>
          <p:cNvSpPr txBox="1"/>
          <p:nvPr/>
        </p:nvSpPr>
        <p:spPr>
          <a:xfrm>
            <a:off x="6497725" y="1335882"/>
            <a:ext cx="1971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инженерная</a:t>
            </a:r>
          </a:p>
        </p:txBody>
      </p:sp>
      <p:sp>
        <p:nvSpPr>
          <p:cNvPr id="7206" name="TextBox 51">
            <a:extLst>
              <a:ext uri="{FF2B5EF4-FFF2-40B4-BE49-F238E27FC236}">
                <a16:creationId xmlns:a16="http://schemas.microsoft.com/office/drawing/2014/main" id="{02E5B9AC-DC9E-4B7B-9C88-84968319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337" y="2436019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энергосети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91FB134-EC84-47B8-BFE1-DCEDD98B3442}"/>
              </a:ext>
            </a:extLst>
          </p:cNvPr>
          <p:cNvCxnSpPr/>
          <p:nvPr/>
        </p:nvCxnSpPr>
        <p:spPr>
          <a:xfrm rot="5400000" flipH="1" flipV="1">
            <a:off x="7353388" y="2147094"/>
            <a:ext cx="247650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8" name="TextBox 53">
            <a:extLst>
              <a:ext uri="{FF2B5EF4-FFF2-40B4-BE49-F238E27FC236}">
                <a16:creationId xmlns:a16="http://schemas.microsoft.com/office/drawing/2014/main" id="{7BE51D3C-0724-422D-9840-C660F44E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337" y="2796382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водоснабжение</a:t>
            </a:r>
          </a:p>
        </p:txBody>
      </p:sp>
      <p:sp>
        <p:nvSpPr>
          <p:cNvPr id="7209" name="TextBox 54">
            <a:extLst>
              <a:ext uri="{FF2B5EF4-FFF2-40B4-BE49-F238E27FC236}">
                <a16:creationId xmlns:a16="http://schemas.microsoft.com/office/drawing/2014/main" id="{8300200C-4C1C-4BBA-87DB-23ACFED87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925" y="3172619"/>
            <a:ext cx="2100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теплоснабжение</a:t>
            </a:r>
          </a:p>
        </p:txBody>
      </p:sp>
      <p:sp>
        <p:nvSpPr>
          <p:cNvPr id="7210" name="TextBox 55">
            <a:extLst>
              <a:ext uri="{FF2B5EF4-FFF2-40B4-BE49-F238E27FC236}">
                <a16:creationId xmlns:a16="http://schemas.microsoft.com/office/drawing/2014/main" id="{F964C352-5FFF-47C3-8B18-010BD760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337" y="3909219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газоснабжение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DB255161-D8C1-42D8-B8D3-2BD0F2AF38A7}"/>
              </a:ext>
            </a:extLst>
          </p:cNvPr>
          <p:cNvSpPr/>
          <p:nvPr/>
        </p:nvSpPr>
        <p:spPr>
          <a:xfrm>
            <a:off x="9340937" y="1105694"/>
            <a:ext cx="2225675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F5DBE1-5832-478D-9F41-2B39DA61B941}"/>
              </a:ext>
            </a:extLst>
          </p:cNvPr>
          <p:cNvSpPr txBox="1"/>
          <p:nvPr/>
        </p:nvSpPr>
        <p:spPr>
          <a:xfrm>
            <a:off x="9259975" y="1329532"/>
            <a:ext cx="2419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информационная</a:t>
            </a:r>
          </a:p>
        </p:txBody>
      </p:sp>
      <p:sp>
        <p:nvSpPr>
          <p:cNvPr id="7213" name="TextBox 60">
            <a:extLst>
              <a:ext uri="{FF2B5EF4-FFF2-40B4-BE49-F238E27FC236}">
                <a16:creationId xmlns:a16="http://schemas.microsoft.com/office/drawing/2014/main" id="{D65D2D26-2B29-41BC-B774-8C05B045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575" y="2429669"/>
            <a:ext cx="218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почтовая связь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9606A7B-3E1E-44CB-9391-DEAA3F094171}"/>
              </a:ext>
            </a:extLst>
          </p:cNvPr>
          <p:cNvCxnSpPr/>
          <p:nvPr/>
        </p:nvCxnSpPr>
        <p:spPr>
          <a:xfrm rot="16200000" flipV="1">
            <a:off x="10272005" y="2136776"/>
            <a:ext cx="246063" cy="6350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5" name="TextBox 62">
            <a:extLst>
              <a:ext uri="{FF2B5EF4-FFF2-40B4-BE49-F238E27FC236}">
                <a16:creationId xmlns:a16="http://schemas.microsoft.com/office/drawing/2014/main" id="{925F25A9-2140-4589-9A0B-BF72842A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7762" y="2802732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телефон</a:t>
            </a:r>
          </a:p>
        </p:txBody>
      </p:sp>
      <p:sp>
        <p:nvSpPr>
          <p:cNvPr id="7216" name="TextBox 63">
            <a:extLst>
              <a:ext uri="{FF2B5EF4-FFF2-40B4-BE49-F238E27FC236}">
                <a16:creationId xmlns:a16="http://schemas.microsoft.com/office/drawing/2014/main" id="{29708449-AD3B-4D8C-880B-BA4253C4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350" y="3207544"/>
            <a:ext cx="2208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сотовая связь</a:t>
            </a:r>
          </a:p>
        </p:txBody>
      </p:sp>
      <p:sp>
        <p:nvSpPr>
          <p:cNvPr id="7217" name="TextBox 64">
            <a:extLst>
              <a:ext uri="{FF2B5EF4-FFF2-40B4-BE49-F238E27FC236}">
                <a16:creationId xmlns:a16="http://schemas.microsoft.com/office/drawing/2014/main" id="{95B1F070-4DE0-4299-AB04-CDC31978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162" y="3596482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интернет</a:t>
            </a:r>
          </a:p>
        </p:txBody>
      </p:sp>
      <p:sp>
        <p:nvSpPr>
          <p:cNvPr id="7218" name="TextBox 65">
            <a:extLst>
              <a:ext uri="{FF2B5EF4-FFF2-40B4-BE49-F238E27FC236}">
                <a16:creationId xmlns:a16="http://schemas.microsoft.com/office/drawing/2014/main" id="{03C5EC59-3BA9-4052-B8EA-3BA5F07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575" y="3937794"/>
            <a:ext cx="218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СМИ</a:t>
            </a:r>
          </a:p>
        </p:txBody>
      </p:sp>
      <p:sp>
        <p:nvSpPr>
          <p:cNvPr id="7219" name="TextBox 66">
            <a:extLst>
              <a:ext uri="{FF2B5EF4-FFF2-40B4-BE49-F238E27FC236}">
                <a16:creationId xmlns:a16="http://schemas.microsoft.com/office/drawing/2014/main" id="{7F3DB049-9569-482D-AA0D-29F0F218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87" y="3569494"/>
            <a:ext cx="2103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водоотведение</a:t>
            </a:r>
          </a:p>
        </p:txBody>
      </p:sp>
      <p:sp>
        <p:nvSpPr>
          <p:cNvPr id="7220" name="TextBox 80">
            <a:extLst>
              <a:ext uri="{FF2B5EF4-FFF2-40B4-BE49-F238E27FC236}">
                <a16:creationId xmlns:a16="http://schemas.microsoft.com/office/drawing/2014/main" id="{E3933434-5C8B-4FA4-A995-EE17107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551" y="2414275"/>
            <a:ext cx="20732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железнодорожная магистраль Москва-Владивосток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региональная автомобильная дорога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Киров-Кирово-Чепецк-Зуевка-</a:t>
            </a:r>
            <a:r>
              <a:rPr lang="ru-RU" altLang="ru-RU" sz="1200" b="1" dirty="0" err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Фаленки</a:t>
            </a: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-граница Удмуртской Республики</a:t>
            </a:r>
          </a:p>
        </p:txBody>
      </p:sp>
      <p:pic>
        <p:nvPicPr>
          <p:cNvPr id="7224" name="Рисунок 7196">
            <a:extLst>
              <a:ext uri="{FF2B5EF4-FFF2-40B4-BE49-F238E27FC236}">
                <a16:creationId xmlns:a16="http://schemas.microsoft.com/office/drawing/2014/main" id="{B465D697-CEF8-4675-A372-B437F43D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22316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C41739-D13D-4C6D-A986-25A09AE60606}"/>
              </a:ext>
            </a:extLst>
          </p:cNvPr>
          <p:cNvCxnSpPr>
            <a:cxnSpLocks/>
          </p:cNvCxnSpPr>
          <p:nvPr/>
        </p:nvCxnSpPr>
        <p:spPr>
          <a:xfrm flipV="1">
            <a:off x="0" y="935038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s://putdor.ru/upload/iblock/43d/43db100ab270ac5d06914f1aa72706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97" y="4578038"/>
            <a:ext cx="2171565" cy="1582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yandex-images.clstorage.net/5Qpuu5102/8ded96S4J9_T/YelEloF3sf5sBggFS6wGzgWT5EPOWFSrEDysyu0UFjUfcXPPE9yhw9AVhI5oDB_7ioFGXVz5DYvLrg50maK71kXMUJNlB7GvKLasxOttB5rER9UX78gU3oD8zyw6hmQ2uJJxePQb0GPVoMHKvKgb7WllIjnKmGqoyJ2-km-1jtNgGYS318YAzSgnGTSKfuV5dwHENY_sxCvHmLz9KMRmhAqQQonmykMyZ7BS-xkYuAyo8mOYu8mImdqtviBdxf-j4NnkxMf0Uv14pTq3C0w32_ZTh4UPjCYKB2t_r3iF5QYq00JrB9uxs2eywugai9jOSsAjKAkLmMnbn22invVuIAOZNQbmNYPPSPYKpvlN9XnUEQYV_H7VmYVIfE1ahXZXayGBu7YZgdEXMvI7e2tq79giYzp7qXqZ-92sElzG7SPji8TlZ7cAz_t3qpW7zPUqFlOXJx6fhGm3yR4PGsdlJRqzoPv2WxESpQDTW2hqCK26g9AoG6kIqOpNr7LthV8TAQlml1fE8Z8b19t0K9ym6jciNycfjscZpzm9T2q0R0eJUMHJhGvAYNQRspkI6jo_mLIA-bsaKYsbX5yDL4e_4CMJpra2BnENabVqBRruZsmGEYaWf923CMWLr904tVVFurFhGKYLwYBHUHDoGSg6b7nCEwnauSqq-1x-Mc3kzxOgCfdFFRWw3ZlGmmc7vcdpdwMGB5_9FkoE236Pe8bm5XqjsIml61ChdCIzyGg7C5zKgIHr2ttY27jdTqFf5K0h8fomljbHcY3I9tlFav8Ue7UD5ia9TtdZh1jez0gmR4d58eDpxypS4UXwApvZ2pmsicIBqZq7qZq7nT3jf4X_whG5ldYWhCLd-LU69sj9NOr08uXHnDymW4fLXAyY1FUUOTFxu6eYceDGc9DZyJi4Xomz4fopC5nJ-sy-kL2X3ELSmZY3VWQAL2lkyOcJXidqFcMElRx9JLhGed5N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5" y="4651713"/>
            <a:ext cx="2262663" cy="1508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ww.riakchr.ru/upload/iblock/473/47357e2379c7928ad18cee86dab34b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75" y="4560725"/>
            <a:ext cx="2198139" cy="1465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  <p:pic>
        <p:nvPicPr>
          <p:cNvPr id="9218" name="Picture 2" descr="https://ingpr.ru/wp-content/uploads/2018/09/bd870a8befa996f49315b445e3ba2a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87" y="4560725"/>
            <a:ext cx="2074668" cy="1556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440651AF-A8BB-4505-9766-207E75396D23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Социально-демографический потенциал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5F78B5E-F3EB-5C04-1085-3BE5831DC624}"/>
              </a:ext>
            </a:extLst>
          </p:cNvPr>
          <p:cNvSpPr/>
          <p:nvPr/>
        </p:nvSpPr>
        <p:spPr>
          <a:xfrm>
            <a:off x="605936" y="685139"/>
            <a:ext cx="612536" cy="643801"/>
          </a:xfrm>
          <a:custGeom>
            <a:avLst/>
            <a:gdLst>
              <a:gd name="connsiteX0" fmla="*/ 0 w 643800"/>
              <a:gd name="connsiteY0" fmla="*/ 306268 h 612535"/>
              <a:gd name="connsiteX1" fmla="*/ 153134 w 643800"/>
              <a:gd name="connsiteY1" fmla="*/ 0 h 612535"/>
              <a:gd name="connsiteX2" fmla="*/ 490666 w 643800"/>
              <a:gd name="connsiteY2" fmla="*/ 0 h 612535"/>
              <a:gd name="connsiteX3" fmla="*/ 643800 w 643800"/>
              <a:gd name="connsiteY3" fmla="*/ 306268 h 612535"/>
              <a:gd name="connsiteX4" fmla="*/ 490666 w 643800"/>
              <a:gd name="connsiteY4" fmla="*/ 612535 h 612535"/>
              <a:gd name="connsiteX5" fmla="*/ 153134 w 643800"/>
              <a:gd name="connsiteY5" fmla="*/ 612535 h 612535"/>
              <a:gd name="connsiteX6" fmla="*/ 0 w 643800"/>
              <a:gd name="connsiteY6" fmla="*/ 306268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0" h="612535">
                <a:moveTo>
                  <a:pt x="321899" y="0"/>
                </a:moveTo>
                <a:lnTo>
                  <a:pt x="643799" y="145698"/>
                </a:lnTo>
                <a:lnTo>
                  <a:pt x="643799" y="466837"/>
                </a:lnTo>
                <a:lnTo>
                  <a:pt x="321899" y="612535"/>
                </a:lnTo>
                <a:lnTo>
                  <a:pt x="1" y="466837"/>
                </a:lnTo>
                <a:lnTo>
                  <a:pt x="1" y="145698"/>
                </a:lnTo>
                <a:lnTo>
                  <a:pt x="32189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0" tIns="117396" rIns="112311" bIns="11739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/>
              <a:t>4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A67ED8C-9D7B-C059-FF38-5F504235CB58}"/>
              </a:ext>
            </a:extLst>
          </p:cNvPr>
          <p:cNvSpPr/>
          <p:nvPr/>
        </p:nvSpPr>
        <p:spPr>
          <a:xfrm>
            <a:off x="1352841" y="723812"/>
            <a:ext cx="4871742" cy="559779"/>
          </a:xfrm>
          <a:custGeom>
            <a:avLst/>
            <a:gdLst>
              <a:gd name="connsiteX0" fmla="*/ 93298 w 559779"/>
              <a:gd name="connsiteY0" fmla="*/ 0 h 4551507"/>
              <a:gd name="connsiteX1" fmla="*/ 466481 w 559779"/>
              <a:gd name="connsiteY1" fmla="*/ 0 h 4551507"/>
              <a:gd name="connsiteX2" fmla="*/ 559779 w 559779"/>
              <a:gd name="connsiteY2" fmla="*/ 93298 h 4551507"/>
              <a:gd name="connsiteX3" fmla="*/ 559779 w 559779"/>
              <a:gd name="connsiteY3" fmla="*/ 4551507 h 4551507"/>
              <a:gd name="connsiteX4" fmla="*/ 559779 w 559779"/>
              <a:gd name="connsiteY4" fmla="*/ 4551507 h 4551507"/>
              <a:gd name="connsiteX5" fmla="*/ 0 w 559779"/>
              <a:gd name="connsiteY5" fmla="*/ 4551507 h 4551507"/>
              <a:gd name="connsiteX6" fmla="*/ 0 w 559779"/>
              <a:gd name="connsiteY6" fmla="*/ 4551507 h 4551507"/>
              <a:gd name="connsiteX7" fmla="*/ 0 w 559779"/>
              <a:gd name="connsiteY7" fmla="*/ 93298 h 4551507"/>
              <a:gd name="connsiteX8" fmla="*/ 93298 w 559779"/>
              <a:gd name="connsiteY8" fmla="*/ 0 h 455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779" h="4551507">
                <a:moveTo>
                  <a:pt x="559779" y="758597"/>
                </a:moveTo>
                <a:lnTo>
                  <a:pt x="559779" y="3792910"/>
                </a:lnTo>
                <a:cubicBezTo>
                  <a:pt x="559779" y="4211871"/>
                  <a:pt x="554642" y="4551507"/>
                  <a:pt x="548305" y="4551507"/>
                </a:cubicBezTo>
                <a:lnTo>
                  <a:pt x="0" y="4551507"/>
                </a:lnTo>
                <a:lnTo>
                  <a:pt x="0" y="4551507"/>
                </a:lnTo>
                <a:lnTo>
                  <a:pt x="0" y="0"/>
                </a:lnTo>
                <a:lnTo>
                  <a:pt x="0" y="0"/>
                </a:lnTo>
                <a:lnTo>
                  <a:pt x="548305" y="0"/>
                </a:lnTo>
                <a:cubicBezTo>
                  <a:pt x="554642" y="0"/>
                  <a:pt x="559779" y="339636"/>
                  <a:pt x="559779" y="75859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37486" rIns="37486" bIns="37486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дошкольных образовательных организации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7A799B3-DCE8-22DC-503F-C0F5FCD46103}"/>
              </a:ext>
            </a:extLst>
          </p:cNvPr>
          <p:cNvSpPr/>
          <p:nvPr/>
        </p:nvSpPr>
        <p:spPr>
          <a:xfrm>
            <a:off x="591477" y="2000502"/>
            <a:ext cx="641453" cy="676263"/>
          </a:xfrm>
          <a:custGeom>
            <a:avLst/>
            <a:gdLst>
              <a:gd name="connsiteX0" fmla="*/ 0 w 594660"/>
              <a:gd name="connsiteY0" fmla="*/ 278554 h 557107"/>
              <a:gd name="connsiteX1" fmla="*/ 139277 w 594660"/>
              <a:gd name="connsiteY1" fmla="*/ 0 h 557107"/>
              <a:gd name="connsiteX2" fmla="*/ 455383 w 594660"/>
              <a:gd name="connsiteY2" fmla="*/ 0 h 557107"/>
              <a:gd name="connsiteX3" fmla="*/ 594660 w 594660"/>
              <a:gd name="connsiteY3" fmla="*/ 278554 h 557107"/>
              <a:gd name="connsiteX4" fmla="*/ 455383 w 594660"/>
              <a:gd name="connsiteY4" fmla="*/ 557107 h 557107"/>
              <a:gd name="connsiteX5" fmla="*/ 139277 w 594660"/>
              <a:gd name="connsiteY5" fmla="*/ 557107 h 557107"/>
              <a:gd name="connsiteX6" fmla="*/ 0 w 594660"/>
              <a:gd name="connsiteY6" fmla="*/ 278554 h 5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60" h="557107">
                <a:moveTo>
                  <a:pt x="297329" y="0"/>
                </a:moveTo>
                <a:lnTo>
                  <a:pt x="594659" y="130482"/>
                </a:lnTo>
                <a:lnTo>
                  <a:pt x="594659" y="426625"/>
                </a:lnTo>
                <a:lnTo>
                  <a:pt x="297329" y="557107"/>
                </a:lnTo>
                <a:lnTo>
                  <a:pt x="1" y="426625"/>
                </a:lnTo>
                <a:lnTo>
                  <a:pt x="1" y="130482"/>
                </a:lnTo>
                <a:lnTo>
                  <a:pt x="29732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02619" tIns="108682" rIns="102620" bIns="10868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dirty="0"/>
              <a:t>3</a:t>
            </a:r>
            <a:endParaRPr lang="ru-RU" sz="2000" b="1" kern="120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5C5BF48-7F8D-BB14-82CD-B0101BC75761}"/>
              </a:ext>
            </a:extLst>
          </p:cNvPr>
          <p:cNvSpPr/>
          <p:nvPr/>
        </p:nvSpPr>
        <p:spPr>
          <a:xfrm>
            <a:off x="1352841" y="1378543"/>
            <a:ext cx="4886850" cy="535589"/>
          </a:xfrm>
          <a:custGeom>
            <a:avLst/>
            <a:gdLst>
              <a:gd name="connsiteX0" fmla="*/ 165637 w 993802"/>
              <a:gd name="connsiteY0" fmla="*/ 0 h 4647430"/>
              <a:gd name="connsiteX1" fmla="*/ 828165 w 993802"/>
              <a:gd name="connsiteY1" fmla="*/ 0 h 4647430"/>
              <a:gd name="connsiteX2" fmla="*/ 993802 w 993802"/>
              <a:gd name="connsiteY2" fmla="*/ 165637 h 4647430"/>
              <a:gd name="connsiteX3" fmla="*/ 993802 w 993802"/>
              <a:gd name="connsiteY3" fmla="*/ 4647430 h 4647430"/>
              <a:gd name="connsiteX4" fmla="*/ 993802 w 993802"/>
              <a:gd name="connsiteY4" fmla="*/ 4647430 h 4647430"/>
              <a:gd name="connsiteX5" fmla="*/ 0 w 993802"/>
              <a:gd name="connsiteY5" fmla="*/ 4647430 h 4647430"/>
              <a:gd name="connsiteX6" fmla="*/ 0 w 993802"/>
              <a:gd name="connsiteY6" fmla="*/ 4647430 h 4647430"/>
              <a:gd name="connsiteX7" fmla="*/ 0 w 993802"/>
              <a:gd name="connsiteY7" fmla="*/ 165637 h 4647430"/>
              <a:gd name="connsiteX8" fmla="*/ 165637 w 993802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802" h="4647430">
                <a:moveTo>
                  <a:pt x="993802" y="774587"/>
                </a:moveTo>
                <a:lnTo>
                  <a:pt x="993802" y="3872843"/>
                </a:lnTo>
                <a:cubicBezTo>
                  <a:pt x="993802" y="4300636"/>
                  <a:pt x="977944" y="4647430"/>
                  <a:pt x="958382" y="4647430"/>
                </a:cubicBezTo>
                <a:lnTo>
                  <a:pt x="0" y="4647430"/>
                </a:lnTo>
                <a:lnTo>
                  <a:pt x="0" y="4647430"/>
                </a:lnTo>
                <a:lnTo>
                  <a:pt x="0" y="0"/>
                </a:lnTo>
                <a:lnTo>
                  <a:pt x="0" y="0"/>
                </a:lnTo>
                <a:lnTo>
                  <a:pt x="958382" y="0"/>
                </a:lnTo>
                <a:cubicBezTo>
                  <a:pt x="977944" y="0"/>
                  <a:pt x="993802" y="346794"/>
                  <a:pt x="993802" y="77458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8672" rIns="58672" bIns="58674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общеобразовательных организаций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51274555-1A84-2DA8-F03F-A7BB67FE4095}"/>
              </a:ext>
            </a:extLst>
          </p:cNvPr>
          <p:cNvSpPr/>
          <p:nvPr/>
        </p:nvSpPr>
        <p:spPr>
          <a:xfrm>
            <a:off x="1367949" y="2077257"/>
            <a:ext cx="4871742" cy="536295"/>
          </a:xfrm>
          <a:custGeom>
            <a:avLst/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9634" rIns="59634" bIns="5963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dirty="0">
                <a:solidFill>
                  <a:srgbClr val="126F87"/>
                </a:solidFill>
                <a:latin typeface="Ubuntu" panose="020B0504030602030204" pitchFamily="34" charset="0"/>
              </a:rPr>
              <a:t>у</a:t>
            </a: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чреждения дополнительного образования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E146119-A7DC-4027-97D3-FF8F734621A6}"/>
              </a:ext>
            </a:extLst>
          </p:cNvPr>
          <p:cNvGraphicFramePr/>
          <p:nvPr/>
        </p:nvGraphicFramePr>
        <p:xfrm>
          <a:off x="6226901" y="3981134"/>
          <a:ext cx="5719037" cy="292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15">
            <a:extLst>
              <a:ext uri="{FF2B5EF4-FFF2-40B4-BE49-F238E27FC236}">
                <a16:creationId xmlns:a16="http://schemas.microsoft.com/office/drawing/2014/main" id="{8412D67D-EF20-4226-8A73-EC34994FEF42}"/>
              </a:ext>
            </a:extLst>
          </p:cNvPr>
          <p:cNvGraphicFramePr>
            <a:graphicFrameLocks/>
          </p:cNvGraphicFramePr>
          <p:nvPr/>
        </p:nvGraphicFramePr>
        <p:xfrm>
          <a:off x="6227623" y="792733"/>
          <a:ext cx="5769248" cy="308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8B64126-D01D-46F4-9B50-D11C4594EFB8}"/>
              </a:ext>
            </a:extLst>
          </p:cNvPr>
          <p:cNvGrpSpPr/>
          <p:nvPr/>
        </p:nvGrpSpPr>
        <p:grpSpPr>
          <a:xfrm>
            <a:off x="605936" y="1335680"/>
            <a:ext cx="641453" cy="667973"/>
            <a:chOff x="1" y="532683"/>
            <a:chExt cx="461518" cy="4880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6A280965-74FA-4C53-AE06-EE79C9E68CB4}"/>
                </a:ext>
              </a:extLst>
            </p:cNvPr>
            <p:cNvSpPr/>
            <p:nvPr/>
          </p:nvSpPr>
          <p:spPr>
            <a:xfrm rot="5400000">
              <a:off x="-13265" y="545949"/>
              <a:ext cx="488049" cy="461518"/>
            </a:xfrm>
            <a:prstGeom prst="hexag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стиугольник 4">
              <a:extLst>
                <a:ext uri="{FF2B5EF4-FFF2-40B4-BE49-F238E27FC236}">
                  <a16:creationId xmlns:a16="http://schemas.microsoft.com/office/drawing/2014/main" id="{3231DC90-F65F-4954-9A45-9D74661975AF}"/>
                </a:ext>
              </a:extLst>
            </p:cNvPr>
            <p:cNvSpPr txBox="1"/>
            <p:nvPr/>
          </p:nvSpPr>
          <p:spPr>
            <a:xfrm>
              <a:off x="67576" y="574615"/>
              <a:ext cx="311860" cy="4327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/>
                <a:t>10</a:t>
              </a:r>
            </a:p>
          </p:txBody>
        </p:sp>
      </p:grp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  <p:pic>
        <p:nvPicPr>
          <p:cNvPr id="8239" name="Picture 47" descr="https://i.mycdn.me/i?r=AzEPZsRbOZEKgBhR0XGMT1RkMzyRG0toFYGEJgKx7rbnJqaKTM5SRkZCeTgDn6uOyic,https://i.mycdn.me/i?r=AzEPZsRbOZEKgBhR0XGMT1RkY8pwfIH_6OLg8Y7iZQgLzKaKTM5SRkZCeTgDn6uOyic,https://i.mycdn.me/i?r=AzEPZsRbOZEKgBhR0XGMT1RkhIF43ZykJgLVIn_C-_blgKaKTM5SRkZCeTgDn6uOyic,https://i.mycdn.me/i?r=AzEPZsRbOZEKgBhR0XGMT1RkOkVVVwJO_VNE6SgbJWNytKaKTM5SRkZCeTgDn6uOyic,https://i.mycdn.me/i?r=AzEPZsRbOZEKgBhR0XGMT1RklLpMxHNpqKR9iO9GhwvC7aaKTM5SRkZCeTgDn6uOyic,https://i.mycdn.me/i?r=AzEPZsRbOZEKgBhR0XGMT1RkKTLkM7d7hg-_0cEk4c1vP6aKTM5SRkZCeTgDn6uOyic,https://i.mycdn.me/i?r=AzEPZsRbOZEKgBhR0XGMT1Rk36yHwNkyXP7idKlXIf27p6aKTM5SRkZCeTgDn6uOyic,https://i.mycdn.me/i?r=AzEPZsRbOZEKgBhR0XGMT1RklF6x4BGdsk81EbzVJr99lKaKTM5SRkZCeTgDn6uOyic,https://i.mycdn.me/i?r=AzEPZsRbOZEKgBhR0XGMT1Rk3vmX59TCgVuC4s4vB4ZyQKaKTM5SRkZCeTgDn6uOyic,https://i.mycdn.me/i?r=AzEPZsRbOZEKgBhR0XGMT1RkY5d5sIApY5V8pe0OpVKCD6aKTM5SRkZCeTgDn6uOyic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9" y="4138347"/>
            <a:ext cx="1685838" cy="112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1" name="Picture 49" descr="https://upload.wikimedia.org/wikipedia/commons/thumb/b/b8/Kirov_Oblast_Falyonki_asv2019-05_img5.jpg/1200px-Kirov_Oblast_Falyonki_asv2019-05_img5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36" y="5367095"/>
            <a:ext cx="1698466" cy="105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3" name="Picture 51" descr="https://www.ht-service.ru/images/2016-09-19-15-57-53.jpg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b="23279"/>
          <a:stretch/>
        </p:blipFill>
        <p:spPr bwMode="auto">
          <a:xfrm>
            <a:off x="4071528" y="4128194"/>
            <a:ext cx="1785529" cy="113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6" name="Picture 54" descr="https://nschool.68edu.ru/files/47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27" y="5367095"/>
            <a:ext cx="1785530" cy="105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8" name="Picture 56" descr="https://lh6.googleusercontent.com/-0ss9nfXS9QA/UwHlsoF2cMI/AAAAAAAACxg/EWcReTRXn9k/s720/%25D0%2590%25D0%25B4%25D0%25BC%25D0%25B8%25D0%25BD%25D0%25B8%25D1%2581%25D1%2582%25D1%2580%25D0%25B0%25D1%2586%25D0%25B8%25D1%258F_%2520004_%25D0%25B1_%25D1%2581.jp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36" y="4140818"/>
            <a:ext cx="1698466" cy="113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0" name="Picture 58" descr="https://cdn.culture.ru/images/d6c9f87f-7f5b-5639-9df9-39ad7667d2a5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2" y="5359386"/>
            <a:ext cx="1718199" cy="105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5971" y="2727911"/>
            <a:ext cx="4903297" cy="579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477" y="2672121"/>
            <a:ext cx="670618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7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00C66BEF-E656-4276-A242-513B462D983A}"/>
              </a:ext>
            </a:extLst>
          </p:cNvPr>
          <p:cNvSpPr txBox="1">
            <a:spLocks/>
          </p:cNvSpPr>
          <p:nvPr/>
        </p:nvSpPr>
        <p:spPr bwMode="auto">
          <a:xfrm>
            <a:off x="0" y="145528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Меры поддержки (муниципальный уровень)</a:t>
            </a: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27A63596-3CD6-4099-82B9-8D80CA279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261640"/>
              </p:ext>
            </p:extLst>
          </p:nvPr>
        </p:nvGraphicFramePr>
        <p:xfrm>
          <a:off x="1144368" y="1953179"/>
          <a:ext cx="10515599" cy="166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Прямоугольник 7">
            <a:extLst>
              <a:ext uri="{FF2B5EF4-FFF2-40B4-BE49-F238E27FC236}">
                <a16:creationId xmlns:a16="http://schemas.microsoft.com/office/drawing/2014/main" id="{9E71F7C0-9375-45F6-9A82-9F2FEC35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4370388"/>
            <a:ext cx="3340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Допускается обращение как с готовым бизнес-планом, так и с бизнес-идеей</a:t>
            </a:r>
          </a:p>
        </p:txBody>
      </p:sp>
      <p:sp>
        <p:nvSpPr>
          <p:cNvPr id="10245" name="Прямоугольник 7">
            <a:extLst>
              <a:ext uri="{FF2B5EF4-FFF2-40B4-BE49-F238E27FC236}">
                <a16:creationId xmlns:a16="http://schemas.microsoft.com/office/drawing/2014/main" id="{15268135-7BC4-4C90-A77A-2C9F4F56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4308475"/>
            <a:ext cx="3340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Осуществляется первичная консультация, проводится совместный анализ проекта, определяются потребности в мерах финансовой и методической поддержки, производственных площадях</a:t>
            </a:r>
          </a:p>
        </p:txBody>
      </p:sp>
      <p:sp>
        <p:nvSpPr>
          <p:cNvPr id="10246" name="Прямоугольник 7">
            <a:extLst>
              <a:ext uri="{FF2B5EF4-FFF2-40B4-BE49-F238E27FC236}">
                <a16:creationId xmlns:a16="http://schemas.microsoft.com/office/drawing/2014/main" id="{2677A44B-57EA-4F7E-ACE0-05011A64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4262438"/>
            <a:ext cx="3340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Формируется перечень институтов развития и мер поддержки в соответствии с параметрами инвестиционного проекта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39188" y="21648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3CDC4D1B-4232-4D7A-8BDE-3C105AAD0D4C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Меры поддержки (региональный уровень)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010BB4-973F-4949-AD41-DCC3F1E6601B}"/>
              </a:ext>
            </a:extLst>
          </p:cNvPr>
          <p:cNvCxnSpPr>
            <a:cxnSpLocks/>
          </p:cNvCxnSpPr>
          <p:nvPr/>
        </p:nvCxnSpPr>
        <p:spPr>
          <a:xfrm>
            <a:off x="7458075" y="755650"/>
            <a:ext cx="20638" cy="584517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рямоугольник 7">
            <a:extLst>
              <a:ext uri="{FF2B5EF4-FFF2-40B4-BE49-F238E27FC236}">
                <a16:creationId xmlns:a16="http://schemas.microsoft.com/office/drawing/2014/main" id="{96DE5674-4443-499D-B42D-BFC748E1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722438"/>
            <a:ext cx="6683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Льготное кредитование. Гарантийное кредитование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Информационно-консультационные услуги, направленные на содействие развитию субъектов МСП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Образовательные услуги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Информационно-консультационные услуги, направленные на содействие развитию территориальных кластеров Кировской области</a:t>
            </a:r>
            <a:endParaRPr lang="en-US" altLang="ru-RU" sz="1300" b="1" dirty="0">
              <a:solidFill>
                <a:srgbClr val="04617B"/>
              </a:solidFill>
              <a:latin typeface="Ubuntu" panose="020B0504030602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400" b="1" dirty="0">
              <a:solidFill>
                <a:srgbClr val="04617B"/>
              </a:solidFill>
              <a:latin typeface="Ubuntu" panose="020B0504030602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400" b="1" dirty="0">
              <a:solidFill>
                <a:srgbClr val="04617B"/>
              </a:solidFill>
              <a:latin typeface="Ubuntu" panose="020B0504030602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04617B"/>
              </a:solidFill>
              <a:latin typeface="Ubuntu" panose="020B0504030602030204" pitchFamily="34" charset="0"/>
            </a:endParaRPr>
          </a:p>
        </p:txBody>
      </p:sp>
      <p:sp>
        <p:nvSpPr>
          <p:cNvPr id="11269" name="Стрелка вправо 9">
            <a:extLst>
              <a:ext uri="{FF2B5EF4-FFF2-40B4-BE49-F238E27FC236}">
                <a16:creationId xmlns:a16="http://schemas.microsoft.com/office/drawing/2014/main" id="{7E09FB0C-D535-490D-82E2-624128B2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2362200"/>
            <a:ext cx="430212" cy="285750"/>
          </a:xfrm>
          <a:prstGeom prst="rightArrow">
            <a:avLst>
              <a:gd name="adj1" fmla="val 50000"/>
              <a:gd name="adj2" fmla="val 5029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1270" name="Стрелка вправо 9">
            <a:extLst>
              <a:ext uri="{FF2B5EF4-FFF2-40B4-BE49-F238E27FC236}">
                <a16:creationId xmlns:a16="http://schemas.microsoft.com/office/drawing/2014/main" id="{CC584201-15AF-4428-AE48-A9576D1B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3552825"/>
            <a:ext cx="447675" cy="312738"/>
          </a:xfrm>
          <a:prstGeom prst="rightArrow">
            <a:avLst>
              <a:gd name="adj1" fmla="val 50000"/>
              <a:gd name="adj2" fmla="val 5026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1271" name="Прямоугольник 7">
            <a:extLst>
              <a:ext uri="{FF2B5EF4-FFF2-40B4-BE49-F238E27FC236}">
                <a16:creationId xmlns:a16="http://schemas.microsoft.com/office/drawing/2014/main" id="{95F7ED7D-6AF9-42AF-9B75-49D822CC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3190875"/>
            <a:ext cx="66103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Антикризисные меры для бизнеса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Онлайн-сервисы для организации удалённой работы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«Горячие линии» для консультаций субъектов МСП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Цифровая платформа - представление услуг для предпринимателей в электронном виде</a:t>
            </a:r>
          </a:p>
        </p:txBody>
      </p:sp>
      <p:sp>
        <p:nvSpPr>
          <p:cNvPr id="11272" name="Прямоугольник 7">
            <a:extLst>
              <a:ext uri="{FF2B5EF4-FFF2-40B4-BE49-F238E27FC236}">
                <a16:creationId xmlns:a16="http://schemas.microsoft.com/office/drawing/2014/main" id="{AF36DDB9-BC26-4029-BB71-8675AE8E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421188"/>
            <a:ext cx="66929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Предоставление информационно-консультационной поддержки инвесторам,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комплексное сопровождение инвесторов  Кировской области,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00" b="1" dirty="0">
                <a:solidFill>
                  <a:srgbClr val="04617B"/>
                </a:solidFill>
                <a:latin typeface="Ubuntu" panose="020B0504030602030204" pitchFamily="34" charset="0"/>
              </a:rPr>
              <a:t>оказание прочей консультационно-методической помощи в целях реализации инвестиционной деятельности.</a:t>
            </a:r>
          </a:p>
        </p:txBody>
      </p:sp>
      <p:sp>
        <p:nvSpPr>
          <p:cNvPr id="11273" name="Стрелка вправо 9">
            <a:extLst>
              <a:ext uri="{FF2B5EF4-FFF2-40B4-BE49-F238E27FC236}">
                <a16:creationId xmlns:a16="http://schemas.microsoft.com/office/drawing/2014/main" id="{C592F878-0362-4A78-87D9-A1E868E0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4714875"/>
            <a:ext cx="447675" cy="296863"/>
          </a:xfrm>
          <a:prstGeom prst="rightArrow">
            <a:avLst>
              <a:gd name="adj1" fmla="val 50000"/>
              <a:gd name="adj2" fmla="val 50288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1275" name="Прямоугольник 37">
            <a:extLst>
              <a:ext uri="{FF2B5EF4-FFF2-40B4-BE49-F238E27FC236}">
                <a16:creationId xmlns:a16="http://schemas.microsoft.com/office/drawing/2014/main" id="{D5109B09-7E0F-4E7A-ADB9-495E0E4E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2052" y="5281161"/>
            <a:ext cx="1151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https://airko43</a:t>
            </a:r>
            <a:endParaRPr lang="ru-RU" altLang="ru-RU" sz="1200" b="1" dirty="0">
              <a:solidFill>
                <a:srgbClr val="04617B"/>
              </a:solidFill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1276" name="Рисунок 4">
            <a:extLst>
              <a:ext uri="{FF2B5EF4-FFF2-40B4-BE49-F238E27FC236}">
                <a16:creationId xmlns:a16="http://schemas.microsoft.com/office/drawing/2014/main" id="{96C875E2-8975-4BF1-A5CD-39F75AD7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190102"/>
            <a:ext cx="2251075" cy="101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9">
            <a:extLst>
              <a:ext uri="{FF2B5EF4-FFF2-40B4-BE49-F238E27FC236}">
                <a16:creationId xmlns:a16="http://schemas.microsoft.com/office/drawing/2014/main" id="{FE253ADC-BB43-4242-9621-EB0824A5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738313"/>
            <a:ext cx="30210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Прямоугольник 10">
            <a:extLst>
              <a:ext uri="{FF2B5EF4-FFF2-40B4-BE49-F238E27FC236}">
                <a16:creationId xmlns:a16="http://schemas.microsoft.com/office/drawing/2014/main" id="{F8EE2547-A926-457A-A708-0E7AB8FC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529" y="2831853"/>
            <a:ext cx="157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4617B"/>
                </a:solidFill>
                <a:latin typeface="Ubuntu" panose="020B0504030602030204" pitchFamily="34" charset="0"/>
              </a:rPr>
              <a:t>https://kfpp.ru</a:t>
            </a:r>
            <a:endParaRPr lang="ru-RU" altLang="ru-RU" sz="1200" b="1" dirty="0">
              <a:solidFill>
                <a:srgbClr val="04617B"/>
              </a:solidFill>
              <a:latin typeface="Ubuntu" panose="020B0504030602030204" pitchFamily="34" charset="0"/>
            </a:endParaRPr>
          </a:p>
        </p:txBody>
      </p:sp>
      <p:sp>
        <p:nvSpPr>
          <p:cNvPr id="11279" name="Прямоугольник 12">
            <a:extLst>
              <a:ext uri="{FF2B5EF4-FFF2-40B4-BE49-F238E27FC236}">
                <a16:creationId xmlns:a16="http://schemas.microsoft.com/office/drawing/2014/main" id="{EFEE612D-A756-4F16-B847-8AD7E004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301" y="3994150"/>
            <a:ext cx="2252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4617B"/>
                </a:solidFill>
                <a:latin typeface="Ubuntu" panose="020B0504030602030204" pitchFamily="34" charset="0"/>
              </a:rPr>
              <a:t>https:</a:t>
            </a:r>
            <a:r>
              <a:rPr lang="ru-RU" altLang="ru-RU" sz="1200" b="1" dirty="0">
                <a:solidFill>
                  <a:srgbClr val="04617B"/>
                </a:solidFill>
                <a:latin typeface="Ubuntu" panose="020B0504030602030204" pitchFamily="34" charset="0"/>
              </a:rPr>
              <a:t>мойбизнес-43.рф</a:t>
            </a:r>
          </a:p>
        </p:txBody>
      </p:sp>
      <p:sp>
        <p:nvSpPr>
          <p:cNvPr id="11280" name="Стрелка вправо 9">
            <a:extLst>
              <a:ext uri="{FF2B5EF4-FFF2-40B4-BE49-F238E27FC236}">
                <a16:creationId xmlns:a16="http://schemas.microsoft.com/office/drawing/2014/main" id="{8451F0E3-9E47-4031-9537-AE4DEE77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5903913"/>
            <a:ext cx="442912" cy="280987"/>
          </a:xfrm>
          <a:prstGeom prst="rightArrow">
            <a:avLst>
              <a:gd name="adj1" fmla="val 50000"/>
              <a:gd name="adj2" fmla="val 50178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1281" name="Прямоугольник 7">
            <a:extLst>
              <a:ext uri="{FF2B5EF4-FFF2-40B4-BE49-F238E27FC236}">
                <a16:creationId xmlns:a16="http://schemas.microsoft.com/office/drawing/2014/main" id="{07F2EA30-39C6-4025-8A76-CD9248FF2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5675313"/>
            <a:ext cx="64277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Информирование, консультирование, семинары, мастер-классы, патентные и маркетинговые исследования, подготовка и экспертиза экспортного контракта, поиск иностранного партнера, бизнес-миссии, международные выставки</a:t>
            </a:r>
          </a:p>
        </p:txBody>
      </p:sp>
      <p:pic>
        <p:nvPicPr>
          <p:cNvPr id="11282" name="Picture 2" descr="C:\Users\user\Desktop\Логотип Центра.png">
            <a:extLst>
              <a:ext uri="{FF2B5EF4-FFF2-40B4-BE49-F238E27FC236}">
                <a16:creationId xmlns:a16="http://schemas.microsoft.com/office/drawing/2014/main" id="{732830C4-4E88-4733-A448-E5690E46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630863"/>
            <a:ext cx="96043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Прямоугольник 7">
            <a:extLst>
              <a:ext uri="{FF2B5EF4-FFF2-40B4-BE49-F238E27FC236}">
                <a16:creationId xmlns:a16="http://schemas.microsoft.com/office/drawing/2014/main" id="{74BC08E0-6146-40E8-8EB4-224ECFDB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5661025"/>
            <a:ext cx="248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4617B"/>
                </a:solidFill>
                <a:sym typeface="PFBeauSansPro-Regular"/>
              </a:rPr>
              <a:t>АНО «Центр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4617B"/>
                </a:solidFill>
                <a:sym typeface="PFBeauSansPro-Regular"/>
              </a:rPr>
              <a:t>поддержки экспорта»</a:t>
            </a:r>
          </a:p>
        </p:txBody>
      </p:sp>
      <p:sp>
        <p:nvSpPr>
          <p:cNvPr id="11284" name="Прямоугольник 40">
            <a:extLst>
              <a:ext uri="{FF2B5EF4-FFF2-40B4-BE49-F238E27FC236}">
                <a16:creationId xmlns:a16="http://schemas.microsoft.com/office/drawing/2014/main" id="{FB517D04-3F49-4CF8-9AB8-982BD680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7735" y="6480379"/>
            <a:ext cx="1749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4617B"/>
                </a:solidFill>
                <a:latin typeface="Ubuntu" panose="020B0504030602030204" pitchFamily="34" charset="0"/>
                <a:sym typeface="PFBeauSansPro-Regular"/>
              </a:rPr>
              <a:t>http://exportkirov.ru</a:t>
            </a:r>
            <a:endParaRPr lang="ru-RU" altLang="ru-RU" sz="1200" b="1" dirty="0">
              <a:solidFill>
                <a:srgbClr val="04617B"/>
              </a:solidFill>
              <a:latin typeface="Ubuntu" panose="020B0504030602030204" pitchFamily="34" charset="0"/>
              <a:sym typeface="PFBeauSansPro-Regular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D20DA1B-B160-4653-B770-1449349D0AFC}"/>
              </a:ext>
            </a:extLst>
          </p:cNvPr>
          <p:cNvCxnSpPr>
            <a:cxnSpLocks/>
          </p:cNvCxnSpPr>
          <p:nvPr/>
        </p:nvCxnSpPr>
        <p:spPr>
          <a:xfrm>
            <a:off x="120650" y="1719263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41">
            <a:extLst>
              <a:ext uri="{FF2B5EF4-FFF2-40B4-BE49-F238E27FC236}">
                <a16:creationId xmlns:a16="http://schemas.microsoft.com/office/drawing/2014/main" id="{FCC9DE10-2D02-4D5D-9423-638D1D2C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3599" y="1414463"/>
            <a:ext cx="1868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4617B"/>
                </a:solidFill>
                <a:latin typeface="Ubuntu" panose="020B0504030602030204" pitchFamily="34" charset="0"/>
              </a:rPr>
              <a:t>https://frp.kirovreg.ru/</a:t>
            </a:r>
          </a:p>
        </p:txBody>
      </p:sp>
      <p:sp>
        <p:nvSpPr>
          <p:cNvPr id="11289" name="Стрелка вправо 9">
            <a:extLst>
              <a:ext uri="{FF2B5EF4-FFF2-40B4-BE49-F238E27FC236}">
                <a16:creationId xmlns:a16="http://schemas.microsoft.com/office/drawing/2014/main" id="{85F2F5AA-BEA2-4F47-8E46-F6DEA53F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1090613"/>
            <a:ext cx="436562" cy="301625"/>
          </a:xfrm>
          <a:prstGeom prst="rightArrow">
            <a:avLst>
              <a:gd name="adj1" fmla="val 50000"/>
              <a:gd name="adj2" fmla="val 5047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1290" name="Прямоугольник 7">
            <a:extLst>
              <a:ext uri="{FF2B5EF4-FFF2-40B4-BE49-F238E27FC236}">
                <a16:creationId xmlns:a16="http://schemas.microsoft.com/office/drawing/2014/main" id="{16ADC3E0-2BA1-412C-90EC-5FA97FBBF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771978"/>
            <a:ext cx="6427788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4617B"/>
                </a:solidFill>
              </a:rPr>
              <a:t>Программа льготных займов. Информационно-консультационные услуги. Семинары, круглые столы, конференции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1400" b="1" dirty="0">
              <a:solidFill>
                <a:srgbClr val="04617B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1400" b="1" dirty="0">
              <a:solidFill>
                <a:srgbClr val="04617B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1400" b="1" dirty="0">
              <a:solidFill>
                <a:srgbClr val="04617B"/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6FC598E-9C77-46BB-A988-265F1E0BBE51}"/>
              </a:ext>
            </a:extLst>
          </p:cNvPr>
          <p:cNvCxnSpPr>
            <a:cxnSpLocks/>
          </p:cNvCxnSpPr>
          <p:nvPr/>
        </p:nvCxnSpPr>
        <p:spPr>
          <a:xfrm>
            <a:off x="120650" y="3146425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9BECBCC-A50C-4BEF-B761-575EBFA62310}"/>
              </a:ext>
            </a:extLst>
          </p:cNvPr>
          <p:cNvCxnSpPr>
            <a:cxnSpLocks/>
          </p:cNvCxnSpPr>
          <p:nvPr/>
        </p:nvCxnSpPr>
        <p:spPr>
          <a:xfrm>
            <a:off x="120650" y="4314825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ED6E3E4-BDC9-4E89-A276-53956D474489}"/>
              </a:ext>
            </a:extLst>
          </p:cNvPr>
          <p:cNvCxnSpPr>
            <a:cxnSpLocks/>
          </p:cNvCxnSpPr>
          <p:nvPr/>
        </p:nvCxnSpPr>
        <p:spPr>
          <a:xfrm>
            <a:off x="147638" y="5583238"/>
            <a:ext cx="119189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895557" y="92658"/>
            <a:ext cx="3452812" cy="315913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126F87"/>
                </a:solidFill>
                <a:latin typeface="Ubuntu" panose="020B0504030602030204" pitchFamily="34" charset="0"/>
              </a:rPr>
              <a:t>Фаленский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 муниципальный округ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900" y="4478820"/>
            <a:ext cx="1013069" cy="918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05480" y="4523456"/>
            <a:ext cx="27563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300" b="1" dirty="0">
                <a:solidFill>
                  <a:srgbClr val="04617B"/>
                </a:solidFill>
              </a:rPr>
              <a:t>Агентство инвестиционного развития Кировской области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650" y="771978"/>
            <a:ext cx="3008313" cy="6029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9123</TotalTime>
  <Words>771</Words>
  <Application>Microsoft Office PowerPoint</Application>
  <PresentationFormat>Широкоэкранный</PresentationFormat>
  <Paragraphs>174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Constantia</vt:lpstr>
      <vt:lpstr>PFBeauSansPro-Regular</vt:lpstr>
      <vt:lpstr>Times New Roman</vt:lpstr>
      <vt:lpstr>Ubuntu</vt:lpstr>
      <vt:lpstr>Тема Office</vt:lpstr>
      <vt:lpstr>Инвестиционная привлекательность</vt:lpstr>
      <vt:lpstr>Географическое описание округа</vt:lpstr>
      <vt:lpstr>Транспортная доступность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Предлагаемые инвестиционные площадки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User</dc:creator>
  <cp:lastModifiedBy>Администратор безопасности</cp:lastModifiedBy>
  <cp:revision>892</cp:revision>
  <cp:lastPrinted>2020-08-05T14:12:00Z</cp:lastPrinted>
  <dcterms:created xsi:type="dcterms:W3CDTF">2020-03-31T07:44:03Z</dcterms:created>
  <dcterms:modified xsi:type="dcterms:W3CDTF">2023-06-14T11:07:49Z</dcterms:modified>
</cp:coreProperties>
</file>